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264" r:id="rId2"/>
    <p:sldId id="339" r:id="rId3"/>
    <p:sldId id="386" r:id="rId4"/>
    <p:sldId id="270" r:id="rId5"/>
    <p:sldId id="274" r:id="rId6"/>
    <p:sldId id="267" r:id="rId7"/>
    <p:sldId id="275" r:id="rId8"/>
    <p:sldId id="276" r:id="rId9"/>
    <p:sldId id="271" r:id="rId10"/>
    <p:sldId id="387" r:id="rId11"/>
    <p:sldId id="6215" r:id="rId12"/>
    <p:sldId id="6216" r:id="rId13"/>
    <p:sldId id="6217" r:id="rId14"/>
    <p:sldId id="6218" r:id="rId15"/>
    <p:sldId id="6219" r:id="rId16"/>
    <p:sldId id="6220" r:id="rId17"/>
    <p:sldId id="6221" r:id="rId18"/>
    <p:sldId id="6231" r:id="rId19"/>
    <p:sldId id="6222" r:id="rId20"/>
    <p:sldId id="6223" r:id="rId21"/>
    <p:sldId id="6225" r:id="rId22"/>
    <p:sldId id="6226" r:id="rId23"/>
    <p:sldId id="6227" r:id="rId24"/>
    <p:sldId id="6228" r:id="rId25"/>
    <p:sldId id="6229" r:id="rId26"/>
    <p:sldId id="6230" r:id="rId27"/>
    <p:sldId id="6224" r:id="rId28"/>
    <p:sldId id="390" r:id="rId29"/>
    <p:sldId id="6202" r:id="rId30"/>
    <p:sldId id="6206" r:id="rId31"/>
    <p:sldId id="6204" r:id="rId32"/>
    <p:sldId id="6205" r:id="rId33"/>
    <p:sldId id="6211" r:id="rId34"/>
    <p:sldId id="6212" r:id="rId35"/>
    <p:sldId id="6213" r:id="rId36"/>
    <p:sldId id="6214" r:id="rId37"/>
    <p:sldId id="6203" r:id="rId38"/>
    <p:sldId id="6168" r:id="rId39"/>
    <p:sldId id="6207" r:id="rId40"/>
    <p:sldId id="6209" r:id="rId41"/>
    <p:sldId id="6210" r:id="rId42"/>
    <p:sldId id="6208" r:id="rId43"/>
    <p:sldId id="6163" r:id="rId44"/>
    <p:sldId id="269"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3025" autoAdjust="0"/>
  </p:normalViewPr>
  <p:slideViewPr>
    <p:cSldViewPr snapToGrid="0">
      <p:cViewPr varScale="1">
        <p:scale>
          <a:sx n="88" d="100"/>
          <a:sy n="88" d="100"/>
        </p:scale>
        <p:origin x="15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841B6-7009-4F23-84BB-03555BE58D1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301661E-7238-40D5-B033-DBFB9EF54DD0}">
      <dgm:prSet phldrT="[Text]"/>
      <dgm:spPr>
        <a:solidFill>
          <a:srgbClr val="00838B"/>
        </a:solidFill>
        <a:ln>
          <a:solidFill>
            <a:srgbClr val="00838B"/>
          </a:solidFill>
        </a:ln>
      </dgm:spPr>
      <dgm:t>
        <a:bodyPr/>
        <a:lstStyle/>
        <a:p>
          <a:r>
            <a:rPr lang="en-US" dirty="0"/>
            <a:t>June 30, 2023</a:t>
          </a:r>
        </a:p>
      </dgm:t>
    </dgm:pt>
    <dgm:pt modelId="{4A85BA64-9C3C-41B4-A7B4-5FFE80342CDA}" type="parTrans" cxnId="{22B8E998-D969-4F4A-996D-64B33F7F8A98}">
      <dgm:prSet/>
      <dgm:spPr/>
      <dgm:t>
        <a:bodyPr/>
        <a:lstStyle/>
        <a:p>
          <a:endParaRPr lang="en-US"/>
        </a:p>
      </dgm:t>
    </dgm:pt>
    <dgm:pt modelId="{78DC2981-5EDC-43C5-A65C-C518B79CEBEA}" type="sibTrans" cxnId="{22B8E998-D969-4F4A-996D-64B33F7F8A98}">
      <dgm:prSet/>
      <dgm:spPr/>
      <dgm:t>
        <a:bodyPr/>
        <a:lstStyle/>
        <a:p>
          <a:endParaRPr lang="en-US"/>
        </a:p>
      </dgm:t>
    </dgm:pt>
    <dgm:pt modelId="{931AFDDE-9332-4FE1-A120-AC54CE3BA331}">
      <dgm:prSet phldrT="[Text]" custT="1"/>
      <dgm:spPr/>
      <dgm:t>
        <a:bodyPr/>
        <a:lstStyle/>
        <a:p>
          <a:r>
            <a:rPr lang="en-US" sz="1200" b="1" dirty="0">
              <a:solidFill>
                <a:srgbClr val="00838B"/>
              </a:solidFill>
            </a:rPr>
            <a:t>Wave 1: Survey recruitment at local level-confirm participation with DAODAS</a:t>
          </a:r>
        </a:p>
      </dgm:t>
    </dgm:pt>
    <dgm:pt modelId="{13489274-E7B6-4B03-9922-C88CFB750532}" type="parTrans" cxnId="{39C40DA0-A4FA-47BC-B443-DA8D5387B475}">
      <dgm:prSet/>
      <dgm:spPr/>
      <dgm:t>
        <a:bodyPr/>
        <a:lstStyle/>
        <a:p>
          <a:endParaRPr lang="en-US"/>
        </a:p>
      </dgm:t>
    </dgm:pt>
    <dgm:pt modelId="{33860D02-763A-4238-AE92-4E0A7E36EAFC}" type="sibTrans" cxnId="{39C40DA0-A4FA-47BC-B443-DA8D5387B475}">
      <dgm:prSet/>
      <dgm:spPr/>
      <dgm:t>
        <a:bodyPr/>
        <a:lstStyle/>
        <a:p>
          <a:endParaRPr lang="en-US"/>
        </a:p>
      </dgm:t>
    </dgm:pt>
    <dgm:pt modelId="{07B2B877-FD69-4061-9703-128E1527FBAA}">
      <dgm:prSet phldrT="[Text]"/>
      <dgm:spPr>
        <a:solidFill>
          <a:srgbClr val="00838B"/>
        </a:solidFill>
        <a:ln>
          <a:solidFill>
            <a:srgbClr val="00838B"/>
          </a:solidFill>
        </a:ln>
      </dgm:spPr>
      <dgm:t>
        <a:bodyPr/>
        <a:lstStyle/>
        <a:p>
          <a:r>
            <a:rPr lang="en-US" dirty="0"/>
            <a:t>June 16- August 3, 2023</a:t>
          </a:r>
        </a:p>
      </dgm:t>
    </dgm:pt>
    <dgm:pt modelId="{1CFE98A5-1551-410B-9425-FD08477F358F}" type="parTrans" cxnId="{EA913A66-D712-4DC2-9884-227C20BEE64B}">
      <dgm:prSet/>
      <dgm:spPr/>
      <dgm:t>
        <a:bodyPr/>
        <a:lstStyle/>
        <a:p>
          <a:endParaRPr lang="en-US"/>
        </a:p>
      </dgm:t>
    </dgm:pt>
    <dgm:pt modelId="{1710DF36-2BE4-4DD7-A871-F601ADC874AB}" type="sibTrans" cxnId="{EA913A66-D712-4DC2-9884-227C20BEE64B}">
      <dgm:prSet/>
      <dgm:spPr/>
      <dgm:t>
        <a:bodyPr/>
        <a:lstStyle/>
        <a:p>
          <a:endParaRPr lang="en-US"/>
        </a:p>
      </dgm:t>
    </dgm:pt>
    <dgm:pt modelId="{537434EF-2387-49AD-8D13-84BDBD7986EF}">
      <dgm:prSet phldrT="[Text]" custT="1"/>
      <dgm:spPr/>
      <dgm:t>
        <a:bodyPr/>
        <a:lstStyle/>
        <a:p>
          <a:r>
            <a:rPr lang="en-US" sz="1200" b="1" dirty="0">
              <a:solidFill>
                <a:srgbClr val="00838B"/>
              </a:solidFill>
            </a:rPr>
            <a:t>DAODAS provides County Alcohol and Drug prevention staff the new draft survey to review with school officials. Feedback to DAODAS by August 3</a:t>
          </a:r>
        </a:p>
      </dgm:t>
    </dgm:pt>
    <dgm:pt modelId="{657D8CFF-CC75-4933-8879-791E99A973CF}" type="parTrans" cxnId="{02D552B7-3672-419C-9F76-F9566C2A73D2}">
      <dgm:prSet/>
      <dgm:spPr/>
      <dgm:t>
        <a:bodyPr/>
        <a:lstStyle/>
        <a:p>
          <a:endParaRPr lang="en-US"/>
        </a:p>
      </dgm:t>
    </dgm:pt>
    <dgm:pt modelId="{9B373F0A-78AF-4EB5-825C-759AA755D721}" type="sibTrans" cxnId="{02D552B7-3672-419C-9F76-F9566C2A73D2}">
      <dgm:prSet/>
      <dgm:spPr/>
      <dgm:t>
        <a:bodyPr/>
        <a:lstStyle/>
        <a:p>
          <a:endParaRPr lang="en-US"/>
        </a:p>
      </dgm:t>
    </dgm:pt>
    <dgm:pt modelId="{A13391FA-2045-45C3-987C-08EE2CE86F35}">
      <dgm:prSet phldrT="[Text]"/>
      <dgm:spPr>
        <a:solidFill>
          <a:srgbClr val="00838B"/>
        </a:solidFill>
        <a:ln>
          <a:solidFill>
            <a:srgbClr val="00838B"/>
          </a:solidFill>
        </a:ln>
      </dgm:spPr>
      <dgm:t>
        <a:bodyPr/>
        <a:lstStyle/>
        <a:p>
          <a:r>
            <a:rPr lang="en-US" dirty="0"/>
            <a:t>October 31, 2023</a:t>
          </a:r>
        </a:p>
      </dgm:t>
    </dgm:pt>
    <dgm:pt modelId="{3526F6C7-B203-4013-B532-407C678FD6A5}" type="parTrans" cxnId="{5BC65442-B927-4746-9BB0-02CF152E4EFB}">
      <dgm:prSet/>
      <dgm:spPr/>
      <dgm:t>
        <a:bodyPr/>
        <a:lstStyle/>
        <a:p>
          <a:endParaRPr lang="en-US"/>
        </a:p>
      </dgm:t>
    </dgm:pt>
    <dgm:pt modelId="{3E547E67-C5A4-4474-8761-AE857EC77400}" type="sibTrans" cxnId="{5BC65442-B927-4746-9BB0-02CF152E4EFB}">
      <dgm:prSet/>
      <dgm:spPr/>
      <dgm:t>
        <a:bodyPr/>
        <a:lstStyle/>
        <a:p>
          <a:endParaRPr lang="en-US"/>
        </a:p>
      </dgm:t>
    </dgm:pt>
    <dgm:pt modelId="{3678A6B2-1ED6-4D00-9386-87E27F281862}">
      <dgm:prSet phldrT="[Text]" custT="1"/>
      <dgm:spPr/>
      <dgm:t>
        <a:bodyPr/>
        <a:lstStyle/>
        <a:p>
          <a:r>
            <a:rPr lang="en-US" sz="1200" b="1" dirty="0">
              <a:solidFill>
                <a:srgbClr val="00838B"/>
              </a:solidFill>
            </a:rPr>
            <a:t>Wave 2: Survey recruitment at local level-confirm participation with DAODAS</a:t>
          </a:r>
        </a:p>
      </dgm:t>
    </dgm:pt>
    <dgm:pt modelId="{BD7DDF87-F5AE-47A6-8730-9030DC02255F}" type="parTrans" cxnId="{040C15F0-A6E3-4154-B55A-B949D147F6C3}">
      <dgm:prSet/>
      <dgm:spPr/>
      <dgm:t>
        <a:bodyPr/>
        <a:lstStyle/>
        <a:p>
          <a:endParaRPr lang="en-US"/>
        </a:p>
      </dgm:t>
    </dgm:pt>
    <dgm:pt modelId="{72933CA5-3A26-4002-8F06-7DF32843D674}" type="sibTrans" cxnId="{040C15F0-A6E3-4154-B55A-B949D147F6C3}">
      <dgm:prSet/>
      <dgm:spPr/>
      <dgm:t>
        <a:bodyPr/>
        <a:lstStyle/>
        <a:p>
          <a:endParaRPr lang="en-US"/>
        </a:p>
      </dgm:t>
    </dgm:pt>
    <dgm:pt modelId="{90B5824D-F83A-47CE-8B5B-FE0E6286AF82}">
      <dgm:prSet phldrT="[Text]"/>
      <dgm:spPr>
        <a:solidFill>
          <a:srgbClr val="00838B"/>
        </a:solidFill>
        <a:ln>
          <a:solidFill>
            <a:srgbClr val="00838B"/>
          </a:solidFill>
        </a:ln>
      </dgm:spPr>
      <dgm:t>
        <a:bodyPr/>
        <a:lstStyle/>
        <a:p>
          <a:r>
            <a:rPr lang="en-US" dirty="0"/>
            <a:t>November 17, 2023</a:t>
          </a:r>
        </a:p>
      </dgm:t>
    </dgm:pt>
    <dgm:pt modelId="{E68DDD62-D395-4635-BAE6-57D199985F6E}" type="parTrans" cxnId="{D32A2A70-405B-4DBA-B53B-E5A2237658D8}">
      <dgm:prSet/>
      <dgm:spPr/>
      <dgm:t>
        <a:bodyPr/>
        <a:lstStyle/>
        <a:p>
          <a:endParaRPr lang="en-US"/>
        </a:p>
      </dgm:t>
    </dgm:pt>
    <dgm:pt modelId="{C4FFC5D4-5DC1-4862-BBC6-1C98B7D10927}" type="sibTrans" cxnId="{D32A2A70-405B-4DBA-B53B-E5A2237658D8}">
      <dgm:prSet/>
      <dgm:spPr/>
      <dgm:t>
        <a:bodyPr/>
        <a:lstStyle/>
        <a:p>
          <a:endParaRPr lang="en-US"/>
        </a:p>
      </dgm:t>
    </dgm:pt>
    <dgm:pt modelId="{FD875EF4-4AD5-478C-881E-BE24A647F8C5}">
      <dgm:prSet phldrT="[Text]"/>
      <dgm:spPr>
        <a:solidFill>
          <a:srgbClr val="00838B"/>
        </a:solidFill>
        <a:ln>
          <a:solidFill>
            <a:srgbClr val="00838B"/>
          </a:solidFill>
        </a:ln>
      </dgm:spPr>
      <dgm:t>
        <a:bodyPr/>
        <a:lstStyle/>
        <a:p>
          <a:r>
            <a:rPr lang="en-US" dirty="0"/>
            <a:t>December 4-8, 2023</a:t>
          </a:r>
        </a:p>
      </dgm:t>
    </dgm:pt>
    <dgm:pt modelId="{9D78D640-0613-4624-B0DB-F37E99E877BB}" type="parTrans" cxnId="{14F7EC79-58FD-4D94-BE9A-D9C4FF3053C5}">
      <dgm:prSet/>
      <dgm:spPr/>
      <dgm:t>
        <a:bodyPr/>
        <a:lstStyle/>
        <a:p>
          <a:endParaRPr lang="en-US"/>
        </a:p>
      </dgm:t>
    </dgm:pt>
    <dgm:pt modelId="{3ED47745-0872-4157-AD2A-CEED7421C2A3}" type="sibTrans" cxnId="{14F7EC79-58FD-4D94-BE9A-D9C4FF3053C5}">
      <dgm:prSet/>
      <dgm:spPr/>
      <dgm:t>
        <a:bodyPr/>
        <a:lstStyle/>
        <a:p>
          <a:endParaRPr lang="en-US"/>
        </a:p>
      </dgm:t>
    </dgm:pt>
    <dgm:pt modelId="{044004E4-B711-4548-87CD-79370B461D69}">
      <dgm:prSet phldrT="[Text]" custT="1"/>
      <dgm:spPr/>
      <dgm:t>
        <a:bodyPr/>
        <a:lstStyle/>
        <a:p>
          <a:r>
            <a:rPr lang="en-US" sz="1200" b="1" dirty="0">
              <a:solidFill>
                <a:srgbClr val="00838B"/>
              </a:solidFill>
            </a:rPr>
            <a:t>Additional questions to be added to school-specific surveys</a:t>
          </a:r>
        </a:p>
      </dgm:t>
    </dgm:pt>
    <dgm:pt modelId="{E00E7E66-6CC7-439F-B2D5-4FEEBAC6AA90}" type="parTrans" cxnId="{CD845C5E-8818-43AD-8227-20D3A9AF5113}">
      <dgm:prSet/>
      <dgm:spPr/>
      <dgm:t>
        <a:bodyPr/>
        <a:lstStyle/>
        <a:p>
          <a:endParaRPr lang="en-US"/>
        </a:p>
      </dgm:t>
    </dgm:pt>
    <dgm:pt modelId="{F0C593E9-32A9-41D0-A1AE-F5CCB32CCF90}" type="sibTrans" cxnId="{CD845C5E-8818-43AD-8227-20D3A9AF5113}">
      <dgm:prSet/>
      <dgm:spPr/>
      <dgm:t>
        <a:bodyPr/>
        <a:lstStyle/>
        <a:p>
          <a:endParaRPr lang="en-US"/>
        </a:p>
      </dgm:t>
    </dgm:pt>
    <dgm:pt modelId="{E9E7BBCB-A12B-4B9D-98D1-112321194B27}">
      <dgm:prSet phldrT="[Text]" custT="1"/>
      <dgm:spPr/>
      <dgm:t>
        <a:bodyPr/>
        <a:lstStyle/>
        <a:p>
          <a:r>
            <a:rPr lang="en-US" sz="1200" b="1" dirty="0">
              <a:solidFill>
                <a:srgbClr val="00838B"/>
              </a:solidFill>
            </a:rPr>
            <a:t>Initial Survey administration instructional training</a:t>
          </a:r>
        </a:p>
      </dgm:t>
    </dgm:pt>
    <dgm:pt modelId="{EF73D751-4DA7-4C90-8FE1-CEEA7573C83D}" type="parTrans" cxnId="{60F65962-2A2C-46CF-BC40-FAFA9BAA7082}">
      <dgm:prSet/>
      <dgm:spPr/>
      <dgm:t>
        <a:bodyPr/>
        <a:lstStyle/>
        <a:p>
          <a:endParaRPr lang="en-US"/>
        </a:p>
      </dgm:t>
    </dgm:pt>
    <dgm:pt modelId="{4D23EB61-75DD-473D-BB7F-590414BEB64A}" type="sibTrans" cxnId="{60F65962-2A2C-46CF-BC40-FAFA9BAA7082}">
      <dgm:prSet/>
      <dgm:spPr/>
      <dgm:t>
        <a:bodyPr/>
        <a:lstStyle/>
        <a:p>
          <a:endParaRPr lang="en-US"/>
        </a:p>
      </dgm:t>
    </dgm:pt>
    <dgm:pt modelId="{3F560C8A-161C-4BDB-96C9-0A35312F5E9C}" type="pres">
      <dgm:prSet presAssocID="{D05841B6-7009-4F23-84BB-03555BE58D1D}" presName="rootnode" presStyleCnt="0">
        <dgm:presLayoutVars>
          <dgm:chMax/>
          <dgm:chPref/>
          <dgm:dir/>
          <dgm:animLvl val="lvl"/>
        </dgm:presLayoutVars>
      </dgm:prSet>
      <dgm:spPr/>
    </dgm:pt>
    <dgm:pt modelId="{1D5688BF-EB1A-4FFD-8F58-594FDE935595}" type="pres">
      <dgm:prSet presAssocID="{5301661E-7238-40D5-B033-DBFB9EF54DD0}" presName="composite" presStyleCnt="0"/>
      <dgm:spPr/>
    </dgm:pt>
    <dgm:pt modelId="{D15A33FC-BE99-400C-B611-089CFB753398}" type="pres">
      <dgm:prSet presAssocID="{5301661E-7238-40D5-B033-DBFB9EF54DD0}" presName="bentUpArrow1" presStyleLbl="alignImgPlace1" presStyleIdx="0" presStyleCnt="4"/>
      <dgm:spPr>
        <a:solidFill>
          <a:srgbClr val="33CCCC"/>
        </a:solidFill>
      </dgm:spPr>
    </dgm:pt>
    <dgm:pt modelId="{21F4052C-0974-407E-8D7D-21B90BDA86A9}" type="pres">
      <dgm:prSet presAssocID="{5301661E-7238-40D5-B033-DBFB9EF54DD0}" presName="ParentText" presStyleLbl="node1" presStyleIdx="0" presStyleCnt="5">
        <dgm:presLayoutVars>
          <dgm:chMax val="1"/>
          <dgm:chPref val="1"/>
          <dgm:bulletEnabled val="1"/>
        </dgm:presLayoutVars>
      </dgm:prSet>
      <dgm:spPr/>
    </dgm:pt>
    <dgm:pt modelId="{D31BDCF8-6318-43E7-8379-E8220136F5EA}" type="pres">
      <dgm:prSet presAssocID="{5301661E-7238-40D5-B033-DBFB9EF54DD0}" presName="ChildText" presStyleLbl="revTx" presStyleIdx="0" presStyleCnt="5" custScaleX="249844" custScaleY="102840" custLinFactNeighborX="76703" custLinFactNeighborY="-48">
        <dgm:presLayoutVars>
          <dgm:chMax val="0"/>
          <dgm:chPref val="0"/>
          <dgm:bulletEnabled val="1"/>
        </dgm:presLayoutVars>
      </dgm:prSet>
      <dgm:spPr/>
    </dgm:pt>
    <dgm:pt modelId="{26BE96B5-BC55-4145-9254-931FDBD56C57}" type="pres">
      <dgm:prSet presAssocID="{78DC2981-5EDC-43C5-A65C-C518B79CEBEA}" presName="sibTrans" presStyleCnt="0"/>
      <dgm:spPr/>
    </dgm:pt>
    <dgm:pt modelId="{DA90058F-6FDF-4C4A-9407-080D3C619351}" type="pres">
      <dgm:prSet presAssocID="{07B2B877-FD69-4061-9703-128E1527FBAA}" presName="composite" presStyleCnt="0"/>
      <dgm:spPr/>
    </dgm:pt>
    <dgm:pt modelId="{2E47826D-07F9-4744-B298-8F940419E0CD}" type="pres">
      <dgm:prSet presAssocID="{07B2B877-FD69-4061-9703-128E1527FBAA}" presName="bentUpArrow1" presStyleLbl="alignImgPlace1" presStyleIdx="1" presStyleCnt="4"/>
      <dgm:spPr>
        <a:solidFill>
          <a:srgbClr val="33CCCC"/>
        </a:solidFill>
      </dgm:spPr>
    </dgm:pt>
    <dgm:pt modelId="{07B7FAE3-5684-452A-9C97-CBEC38E3D146}" type="pres">
      <dgm:prSet presAssocID="{07B2B877-FD69-4061-9703-128E1527FBAA}" presName="ParentText" presStyleLbl="node1" presStyleIdx="1" presStyleCnt="5">
        <dgm:presLayoutVars>
          <dgm:chMax val="1"/>
          <dgm:chPref val="1"/>
          <dgm:bulletEnabled val="1"/>
        </dgm:presLayoutVars>
      </dgm:prSet>
      <dgm:spPr/>
    </dgm:pt>
    <dgm:pt modelId="{FFD5D2B6-BA30-4055-A7CA-318EDAA17094}" type="pres">
      <dgm:prSet presAssocID="{07B2B877-FD69-4061-9703-128E1527FBAA}" presName="ChildText" presStyleLbl="revTx" presStyleIdx="1" presStyleCnt="5" custScaleX="342458" custLinFactX="38165" custLinFactNeighborX="100000" custLinFactNeighborY="1346">
        <dgm:presLayoutVars>
          <dgm:chMax val="0"/>
          <dgm:chPref val="0"/>
          <dgm:bulletEnabled val="1"/>
        </dgm:presLayoutVars>
      </dgm:prSet>
      <dgm:spPr/>
    </dgm:pt>
    <dgm:pt modelId="{7C1EE0A7-FD67-466D-BCC0-F2E3F7A2BD73}" type="pres">
      <dgm:prSet presAssocID="{1710DF36-2BE4-4DD7-A871-F601ADC874AB}" presName="sibTrans" presStyleCnt="0"/>
      <dgm:spPr/>
    </dgm:pt>
    <dgm:pt modelId="{27958DF0-C539-4681-8301-C9EE0BA8076B}" type="pres">
      <dgm:prSet presAssocID="{A13391FA-2045-45C3-987C-08EE2CE86F35}" presName="composite" presStyleCnt="0"/>
      <dgm:spPr/>
    </dgm:pt>
    <dgm:pt modelId="{ED2810E3-3C22-4A83-AC83-C9FFA661B975}" type="pres">
      <dgm:prSet presAssocID="{A13391FA-2045-45C3-987C-08EE2CE86F35}" presName="bentUpArrow1" presStyleLbl="alignImgPlace1" presStyleIdx="2" presStyleCnt="4"/>
      <dgm:spPr>
        <a:solidFill>
          <a:srgbClr val="33CCCC"/>
        </a:solidFill>
      </dgm:spPr>
    </dgm:pt>
    <dgm:pt modelId="{A002B578-64AE-4C66-83B2-162C662AE340}" type="pres">
      <dgm:prSet presAssocID="{A13391FA-2045-45C3-987C-08EE2CE86F35}" presName="ParentText" presStyleLbl="node1" presStyleIdx="2" presStyleCnt="5">
        <dgm:presLayoutVars>
          <dgm:chMax val="1"/>
          <dgm:chPref val="1"/>
          <dgm:bulletEnabled val="1"/>
        </dgm:presLayoutVars>
      </dgm:prSet>
      <dgm:spPr/>
    </dgm:pt>
    <dgm:pt modelId="{69F71F4C-F692-4676-A90A-235FDDD1D3B9}" type="pres">
      <dgm:prSet presAssocID="{A13391FA-2045-45C3-987C-08EE2CE86F35}" presName="ChildText" presStyleLbl="revTx" presStyleIdx="2" presStyleCnt="5" custScaleX="258160" custLinFactNeighborX="90016" custLinFactNeighborY="-1346">
        <dgm:presLayoutVars>
          <dgm:chMax val="0"/>
          <dgm:chPref val="0"/>
          <dgm:bulletEnabled val="1"/>
        </dgm:presLayoutVars>
      </dgm:prSet>
      <dgm:spPr/>
    </dgm:pt>
    <dgm:pt modelId="{BB0A878E-F074-47E2-87B2-0301ECF03FD7}" type="pres">
      <dgm:prSet presAssocID="{3E547E67-C5A4-4474-8761-AE857EC77400}" presName="sibTrans" presStyleCnt="0"/>
      <dgm:spPr/>
    </dgm:pt>
    <dgm:pt modelId="{72A72B03-3154-4171-88F8-6641D055F93D}" type="pres">
      <dgm:prSet presAssocID="{90B5824D-F83A-47CE-8B5B-FE0E6286AF82}" presName="composite" presStyleCnt="0"/>
      <dgm:spPr/>
    </dgm:pt>
    <dgm:pt modelId="{C99F7F72-AFB0-46CC-AA28-844797AA5685}" type="pres">
      <dgm:prSet presAssocID="{90B5824D-F83A-47CE-8B5B-FE0E6286AF82}" presName="bentUpArrow1" presStyleLbl="alignImgPlace1" presStyleIdx="3" presStyleCnt="4"/>
      <dgm:spPr>
        <a:solidFill>
          <a:srgbClr val="33CCCC"/>
        </a:solidFill>
      </dgm:spPr>
    </dgm:pt>
    <dgm:pt modelId="{13735DB2-4363-4270-AFAD-44B3D4C100B2}" type="pres">
      <dgm:prSet presAssocID="{90B5824D-F83A-47CE-8B5B-FE0E6286AF82}" presName="ParentText" presStyleLbl="node1" presStyleIdx="3" presStyleCnt="5">
        <dgm:presLayoutVars>
          <dgm:chMax val="1"/>
          <dgm:chPref val="1"/>
          <dgm:bulletEnabled val="1"/>
        </dgm:presLayoutVars>
      </dgm:prSet>
      <dgm:spPr/>
    </dgm:pt>
    <dgm:pt modelId="{4FDE8928-9EB3-4D70-8F46-66CE016E5BA5}" type="pres">
      <dgm:prSet presAssocID="{90B5824D-F83A-47CE-8B5B-FE0E6286AF82}" presName="ChildText" presStyleLbl="revTx" presStyleIdx="3" presStyleCnt="5" custScaleX="215729" custLinFactNeighborX="65942" custLinFactNeighborY="-1346">
        <dgm:presLayoutVars>
          <dgm:chMax val="0"/>
          <dgm:chPref val="0"/>
          <dgm:bulletEnabled val="1"/>
        </dgm:presLayoutVars>
      </dgm:prSet>
      <dgm:spPr/>
    </dgm:pt>
    <dgm:pt modelId="{7B447B0C-A2C1-463C-92BC-B5ECE25A2A92}" type="pres">
      <dgm:prSet presAssocID="{C4FFC5D4-5DC1-4862-BBC6-1C98B7D10927}" presName="sibTrans" presStyleCnt="0"/>
      <dgm:spPr/>
    </dgm:pt>
    <dgm:pt modelId="{67A5C0FB-9715-4AEC-9899-92B86BEEE676}" type="pres">
      <dgm:prSet presAssocID="{FD875EF4-4AD5-478C-881E-BE24A647F8C5}" presName="composite" presStyleCnt="0"/>
      <dgm:spPr/>
    </dgm:pt>
    <dgm:pt modelId="{35F3D4A5-345B-4C71-B8AA-D88351D75050}" type="pres">
      <dgm:prSet presAssocID="{FD875EF4-4AD5-478C-881E-BE24A647F8C5}" presName="ParentText" presStyleLbl="node1" presStyleIdx="4" presStyleCnt="5">
        <dgm:presLayoutVars>
          <dgm:chMax val="1"/>
          <dgm:chPref val="1"/>
          <dgm:bulletEnabled val="1"/>
        </dgm:presLayoutVars>
      </dgm:prSet>
      <dgm:spPr/>
    </dgm:pt>
    <dgm:pt modelId="{836479B8-01E5-422C-96F2-24AB3F6F7585}" type="pres">
      <dgm:prSet presAssocID="{FD875EF4-4AD5-478C-881E-BE24A647F8C5}" presName="FinalChildText" presStyleLbl="revTx" presStyleIdx="4" presStyleCnt="5" custScaleX="108472">
        <dgm:presLayoutVars>
          <dgm:chMax val="0"/>
          <dgm:chPref val="0"/>
          <dgm:bulletEnabled val="1"/>
        </dgm:presLayoutVars>
      </dgm:prSet>
      <dgm:spPr/>
    </dgm:pt>
  </dgm:ptLst>
  <dgm:cxnLst>
    <dgm:cxn modelId="{9B75D610-9453-4D11-87A4-07F8C3AC610B}" type="presOf" srcId="{537434EF-2387-49AD-8D13-84BDBD7986EF}" destId="{FFD5D2B6-BA30-4055-A7CA-318EDAA17094}" srcOrd="0" destOrd="0" presId="urn:microsoft.com/office/officeart/2005/8/layout/StepDownProcess"/>
    <dgm:cxn modelId="{9C97A831-A4E2-4907-8067-9732E9D7D38D}" type="presOf" srcId="{E9E7BBCB-A12B-4B9D-98D1-112321194B27}" destId="{836479B8-01E5-422C-96F2-24AB3F6F7585}" srcOrd="0" destOrd="0" presId="urn:microsoft.com/office/officeart/2005/8/layout/StepDownProcess"/>
    <dgm:cxn modelId="{24363834-E15D-4488-AFD3-5DFD4DFEED4A}" type="presOf" srcId="{FD875EF4-4AD5-478C-881E-BE24A647F8C5}" destId="{35F3D4A5-345B-4C71-B8AA-D88351D75050}" srcOrd="0" destOrd="0" presId="urn:microsoft.com/office/officeart/2005/8/layout/StepDownProcess"/>
    <dgm:cxn modelId="{FDEB1D40-7CEA-4E4E-8BD1-9ED6C15618C8}" type="presOf" srcId="{931AFDDE-9332-4FE1-A120-AC54CE3BA331}" destId="{D31BDCF8-6318-43E7-8379-E8220136F5EA}" srcOrd="0" destOrd="0" presId="urn:microsoft.com/office/officeart/2005/8/layout/StepDownProcess"/>
    <dgm:cxn modelId="{CD845C5E-8818-43AD-8227-20D3A9AF5113}" srcId="{90B5824D-F83A-47CE-8B5B-FE0E6286AF82}" destId="{044004E4-B711-4548-87CD-79370B461D69}" srcOrd="0" destOrd="0" parTransId="{E00E7E66-6CC7-439F-B2D5-4FEEBAC6AA90}" sibTransId="{F0C593E9-32A9-41D0-A1AE-F5CCB32CCF90}"/>
    <dgm:cxn modelId="{5BC65442-B927-4746-9BB0-02CF152E4EFB}" srcId="{D05841B6-7009-4F23-84BB-03555BE58D1D}" destId="{A13391FA-2045-45C3-987C-08EE2CE86F35}" srcOrd="2" destOrd="0" parTransId="{3526F6C7-B203-4013-B532-407C678FD6A5}" sibTransId="{3E547E67-C5A4-4474-8761-AE857EC77400}"/>
    <dgm:cxn modelId="{60F65962-2A2C-46CF-BC40-FAFA9BAA7082}" srcId="{FD875EF4-4AD5-478C-881E-BE24A647F8C5}" destId="{E9E7BBCB-A12B-4B9D-98D1-112321194B27}" srcOrd="0" destOrd="0" parTransId="{EF73D751-4DA7-4C90-8FE1-CEEA7573C83D}" sibTransId="{4D23EB61-75DD-473D-BB7F-590414BEB64A}"/>
    <dgm:cxn modelId="{EA913A66-D712-4DC2-9884-227C20BEE64B}" srcId="{D05841B6-7009-4F23-84BB-03555BE58D1D}" destId="{07B2B877-FD69-4061-9703-128E1527FBAA}" srcOrd="1" destOrd="0" parTransId="{1CFE98A5-1551-410B-9425-FD08477F358F}" sibTransId="{1710DF36-2BE4-4DD7-A871-F601ADC874AB}"/>
    <dgm:cxn modelId="{F36FD46C-1488-4A8C-8089-8C5ACAB9C9EF}" type="presOf" srcId="{07B2B877-FD69-4061-9703-128E1527FBAA}" destId="{07B7FAE3-5684-452A-9C97-CBEC38E3D146}" srcOrd="0" destOrd="0" presId="urn:microsoft.com/office/officeart/2005/8/layout/StepDownProcess"/>
    <dgm:cxn modelId="{6E93D96F-B4E2-4906-BBF4-39B9D517B6E8}" type="presOf" srcId="{3678A6B2-1ED6-4D00-9386-87E27F281862}" destId="{69F71F4C-F692-4676-A90A-235FDDD1D3B9}" srcOrd="0" destOrd="0" presId="urn:microsoft.com/office/officeart/2005/8/layout/StepDownProcess"/>
    <dgm:cxn modelId="{96E9D94F-5586-4466-BE94-CF4891425E11}" type="presOf" srcId="{90B5824D-F83A-47CE-8B5B-FE0E6286AF82}" destId="{13735DB2-4363-4270-AFAD-44B3D4C100B2}" srcOrd="0" destOrd="0" presId="urn:microsoft.com/office/officeart/2005/8/layout/StepDownProcess"/>
    <dgm:cxn modelId="{D32A2A70-405B-4DBA-B53B-E5A2237658D8}" srcId="{D05841B6-7009-4F23-84BB-03555BE58D1D}" destId="{90B5824D-F83A-47CE-8B5B-FE0E6286AF82}" srcOrd="3" destOrd="0" parTransId="{E68DDD62-D395-4635-BAE6-57D199985F6E}" sibTransId="{C4FFC5D4-5DC1-4862-BBC6-1C98B7D10927}"/>
    <dgm:cxn modelId="{14F7EC79-58FD-4D94-BE9A-D9C4FF3053C5}" srcId="{D05841B6-7009-4F23-84BB-03555BE58D1D}" destId="{FD875EF4-4AD5-478C-881E-BE24A647F8C5}" srcOrd="4" destOrd="0" parTransId="{9D78D640-0613-4624-B0DB-F37E99E877BB}" sibTransId="{3ED47745-0872-4157-AD2A-CEED7421C2A3}"/>
    <dgm:cxn modelId="{22B8E998-D969-4F4A-996D-64B33F7F8A98}" srcId="{D05841B6-7009-4F23-84BB-03555BE58D1D}" destId="{5301661E-7238-40D5-B033-DBFB9EF54DD0}" srcOrd="0" destOrd="0" parTransId="{4A85BA64-9C3C-41B4-A7B4-5FFE80342CDA}" sibTransId="{78DC2981-5EDC-43C5-A65C-C518B79CEBEA}"/>
    <dgm:cxn modelId="{5E127E9C-6059-4003-88CA-FC120D1BA76B}" type="presOf" srcId="{A13391FA-2045-45C3-987C-08EE2CE86F35}" destId="{A002B578-64AE-4C66-83B2-162C662AE340}" srcOrd="0" destOrd="0" presId="urn:microsoft.com/office/officeart/2005/8/layout/StepDownProcess"/>
    <dgm:cxn modelId="{39C40DA0-A4FA-47BC-B443-DA8D5387B475}" srcId="{5301661E-7238-40D5-B033-DBFB9EF54DD0}" destId="{931AFDDE-9332-4FE1-A120-AC54CE3BA331}" srcOrd="0" destOrd="0" parTransId="{13489274-E7B6-4B03-9922-C88CFB750532}" sibTransId="{33860D02-763A-4238-AE92-4E0A7E36EAFC}"/>
    <dgm:cxn modelId="{3877A4B0-8886-43AD-A61C-90AF056EE87F}" type="presOf" srcId="{5301661E-7238-40D5-B033-DBFB9EF54DD0}" destId="{21F4052C-0974-407E-8D7D-21B90BDA86A9}" srcOrd="0" destOrd="0" presId="urn:microsoft.com/office/officeart/2005/8/layout/StepDownProcess"/>
    <dgm:cxn modelId="{02D552B7-3672-419C-9F76-F9566C2A73D2}" srcId="{07B2B877-FD69-4061-9703-128E1527FBAA}" destId="{537434EF-2387-49AD-8D13-84BDBD7986EF}" srcOrd="0" destOrd="0" parTransId="{657D8CFF-CC75-4933-8879-791E99A973CF}" sibTransId="{9B373F0A-78AF-4EB5-825C-759AA755D721}"/>
    <dgm:cxn modelId="{92A80BDE-BC74-4B1B-BA14-1D63CE6F0AD5}" type="presOf" srcId="{044004E4-B711-4548-87CD-79370B461D69}" destId="{4FDE8928-9EB3-4D70-8F46-66CE016E5BA5}" srcOrd="0" destOrd="0" presId="urn:microsoft.com/office/officeart/2005/8/layout/StepDownProcess"/>
    <dgm:cxn modelId="{5C765EDE-75CF-4457-AAD5-C1BC8F06BB51}" type="presOf" srcId="{D05841B6-7009-4F23-84BB-03555BE58D1D}" destId="{3F560C8A-161C-4BDB-96C9-0A35312F5E9C}" srcOrd="0" destOrd="0" presId="urn:microsoft.com/office/officeart/2005/8/layout/StepDownProcess"/>
    <dgm:cxn modelId="{040C15F0-A6E3-4154-B55A-B949D147F6C3}" srcId="{A13391FA-2045-45C3-987C-08EE2CE86F35}" destId="{3678A6B2-1ED6-4D00-9386-87E27F281862}" srcOrd="0" destOrd="0" parTransId="{BD7DDF87-F5AE-47A6-8730-9030DC02255F}" sibTransId="{72933CA5-3A26-4002-8F06-7DF32843D674}"/>
    <dgm:cxn modelId="{BC17452A-A679-44F7-A13C-BF167E9BC478}" type="presParOf" srcId="{3F560C8A-161C-4BDB-96C9-0A35312F5E9C}" destId="{1D5688BF-EB1A-4FFD-8F58-594FDE935595}" srcOrd="0" destOrd="0" presId="urn:microsoft.com/office/officeart/2005/8/layout/StepDownProcess"/>
    <dgm:cxn modelId="{869C5B98-427E-4DDE-9186-24586512B496}" type="presParOf" srcId="{1D5688BF-EB1A-4FFD-8F58-594FDE935595}" destId="{D15A33FC-BE99-400C-B611-089CFB753398}" srcOrd="0" destOrd="0" presId="urn:microsoft.com/office/officeart/2005/8/layout/StepDownProcess"/>
    <dgm:cxn modelId="{6DFBD612-5E53-4F1F-8C74-9D63588E04C1}" type="presParOf" srcId="{1D5688BF-EB1A-4FFD-8F58-594FDE935595}" destId="{21F4052C-0974-407E-8D7D-21B90BDA86A9}" srcOrd="1" destOrd="0" presId="urn:microsoft.com/office/officeart/2005/8/layout/StepDownProcess"/>
    <dgm:cxn modelId="{D9729049-756D-46B6-BD1C-273F7564BE5B}" type="presParOf" srcId="{1D5688BF-EB1A-4FFD-8F58-594FDE935595}" destId="{D31BDCF8-6318-43E7-8379-E8220136F5EA}" srcOrd="2" destOrd="0" presId="urn:microsoft.com/office/officeart/2005/8/layout/StepDownProcess"/>
    <dgm:cxn modelId="{6B00ABBB-5BF5-4E82-ABEF-7F1BB17EA484}" type="presParOf" srcId="{3F560C8A-161C-4BDB-96C9-0A35312F5E9C}" destId="{26BE96B5-BC55-4145-9254-931FDBD56C57}" srcOrd="1" destOrd="0" presId="urn:microsoft.com/office/officeart/2005/8/layout/StepDownProcess"/>
    <dgm:cxn modelId="{80C0A3E4-7CDF-4CA4-A6A1-36DBDBA26B61}" type="presParOf" srcId="{3F560C8A-161C-4BDB-96C9-0A35312F5E9C}" destId="{DA90058F-6FDF-4C4A-9407-080D3C619351}" srcOrd="2" destOrd="0" presId="urn:microsoft.com/office/officeart/2005/8/layout/StepDownProcess"/>
    <dgm:cxn modelId="{CCFACA05-E8C3-4018-8FB2-1B61CC5CBE5F}" type="presParOf" srcId="{DA90058F-6FDF-4C4A-9407-080D3C619351}" destId="{2E47826D-07F9-4744-B298-8F940419E0CD}" srcOrd="0" destOrd="0" presId="urn:microsoft.com/office/officeart/2005/8/layout/StepDownProcess"/>
    <dgm:cxn modelId="{33897694-4F41-4466-AE54-F60A5FBFDFE2}" type="presParOf" srcId="{DA90058F-6FDF-4C4A-9407-080D3C619351}" destId="{07B7FAE3-5684-452A-9C97-CBEC38E3D146}" srcOrd="1" destOrd="0" presId="urn:microsoft.com/office/officeart/2005/8/layout/StepDownProcess"/>
    <dgm:cxn modelId="{BE80718A-2416-4450-872F-85BC594684C1}" type="presParOf" srcId="{DA90058F-6FDF-4C4A-9407-080D3C619351}" destId="{FFD5D2B6-BA30-4055-A7CA-318EDAA17094}" srcOrd="2" destOrd="0" presId="urn:microsoft.com/office/officeart/2005/8/layout/StepDownProcess"/>
    <dgm:cxn modelId="{9D169393-0A3B-4AAD-A4AE-2D1D34B99F66}" type="presParOf" srcId="{3F560C8A-161C-4BDB-96C9-0A35312F5E9C}" destId="{7C1EE0A7-FD67-466D-BCC0-F2E3F7A2BD73}" srcOrd="3" destOrd="0" presId="urn:microsoft.com/office/officeart/2005/8/layout/StepDownProcess"/>
    <dgm:cxn modelId="{8DAD69C2-C021-4DDC-8C95-6B0BA507E238}" type="presParOf" srcId="{3F560C8A-161C-4BDB-96C9-0A35312F5E9C}" destId="{27958DF0-C539-4681-8301-C9EE0BA8076B}" srcOrd="4" destOrd="0" presId="urn:microsoft.com/office/officeart/2005/8/layout/StepDownProcess"/>
    <dgm:cxn modelId="{6AFC45B6-6FC3-49B7-8B55-A9C641D4D2FB}" type="presParOf" srcId="{27958DF0-C539-4681-8301-C9EE0BA8076B}" destId="{ED2810E3-3C22-4A83-AC83-C9FFA661B975}" srcOrd="0" destOrd="0" presId="urn:microsoft.com/office/officeart/2005/8/layout/StepDownProcess"/>
    <dgm:cxn modelId="{F97E3986-FF89-45F1-B354-062E0D89A9CE}" type="presParOf" srcId="{27958DF0-C539-4681-8301-C9EE0BA8076B}" destId="{A002B578-64AE-4C66-83B2-162C662AE340}" srcOrd="1" destOrd="0" presId="urn:microsoft.com/office/officeart/2005/8/layout/StepDownProcess"/>
    <dgm:cxn modelId="{F7936AD7-C9FD-4F49-A7DA-31939FFEC1E4}" type="presParOf" srcId="{27958DF0-C539-4681-8301-C9EE0BA8076B}" destId="{69F71F4C-F692-4676-A90A-235FDDD1D3B9}" srcOrd="2" destOrd="0" presId="urn:microsoft.com/office/officeart/2005/8/layout/StepDownProcess"/>
    <dgm:cxn modelId="{1BBC1D58-84D6-49B8-A77C-86389AD9C42B}" type="presParOf" srcId="{3F560C8A-161C-4BDB-96C9-0A35312F5E9C}" destId="{BB0A878E-F074-47E2-87B2-0301ECF03FD7}" srcOrd="5" destOrd="0" presId="urn:microsoft.com/office/officeart/2005/8/layout/StepDownProcess"/>
    <dgm:cxn modelId="{E85077F9-D4F9-4C3A-9EDE-9B662D64D22E}" type="presParOf" srcId="{3F560C8A-161C-4BDB-96C9-0A35312F5E9C}" destId="{72A72B03-3154-4171-88F8-6641D055F93D}" srcOrd="6" destOrd="0" presId="urn:microsoft.com/office/officeart/2005/8/layout/StepDownProcess"/>
    <dgm:cxn modelId="{89690F04-D680-460C-94DC-D390035C7923}" type="presParOf" srcId="{72A72B03-3154-4171-88F8-6641D055F93D}" destId="{C99F7F72-AFB0-46CC-AA28-844797AA5685}" srcOrd="0" destOrd="0" presId="urn:microsoft.com/office/officeart/2005/8/layout/StepDownProcess"/>
    <dgm:cxn modelId="{1B249B15-A45E-4587-B296-B612BDE4551F}" type="presParOf" srcId="{72A72B03-3154-4171-88F8-6641D055F93D}" destId="{13735DB2-4363-4270-AFAD-44B3D4C100B2}" srcOrd="1" destOrd="0" presId="urn:microsoft.com/office/officeart/2005/8/layout/StepDownProcess"/>
    <dgm:cxn modelId="{BDC74B7E-AFC3-4A3B-82EC-390BC7B16A4E}" type="presParOf" srcId="{72A72B03-3154-4171-88F8-6641D055F93D}" destId="{4FDE8928-9EB3-4D70-8F46-66CE016E5BA5}" srcOrd="2" destOrd="0" presId="urn:microsoft.com/office/officeart/2005/8/layout/StepDownProcess"/>
    <dgm:cxn modelId="{231E1F82-2FB7-43DB-89B0-DCD16D9DF865}" type="presParOf" srcId="{3F560C8A-161C-4BDB-96C9-0A35312F5E9C}" destId="{7B447B0C-A2C1-463C-92BC-B5ECE25A2A92}" srcOrd="7" destOrd="0" presId="urn:microsoft.com/office/officeart/2005/8/layout/StepDownProcess"/>
    <dgm:cxn modelId="{CFB97523-42F9-4D5E-B6D9-D26DEFCBD0B4}" type="presParOf" srcId="{3F560C8A-161C-4BDB-96C9-0A35312F5E9C}" destId="{67A5C0FB-9715-4AEC-9899-92B86BEEE676}" srcOrd="8" destOrd="0" presId="urn:microsoft.com/office/officeart/2005/8/layout/StepDownProcess"/>
    <dgm:cxn modelId="{F3805E4A-123A-4CFC-BA8B-039F1DD49D17}" type="presParOf" srcId="{67A5C0FB-9715-4AEC-9899-92B86BEEE676}" destId="{35F3D4A5-345B-4C71-B8AA-D88351D75050}" srcOrd="0" destOrd="0" presId="urn:microsoft.com/office/officeart/2005/8/layout/StepDownProcess"/>
    <dgm:cxn modelId="{3518E525-2ECF-477C-A3A2-9877BCFCC248}" type="presParOf" srcId="{67A5C0FB-9715-4AEC-9899-92B86BEEE676}" destId="{836479B8-01E5-422C-96F2-24AB3F6F758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841B6-7009-4F23-84BB-03555BE58D1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301661E-7238-40D5-B033-DBFB9EF54DD0}">
      <dgm:prSet phldrT="[Text]"/>
      <dgm:spPr>
        <a:solidFill>
          <a:srgbClr val="00838B"/>
        </a:solidFill>
        <a:ln>
          <a:solidFill>
            <a:srgbClr val="00838B"/>
          </a:solidFill>
        </a:ln>
      </dgm:spPr>
      <dgm:t>
        <a:bodyPr/>
        <a:lstStyle/>
        <a:p>
          <a:r>
            <a:rPr lang="en-US" dirty="0"/>
            <a:t>January 8-12, 2024</a:t>
          </a:r>
        </a:p>
      </dgm:t>
    </dgm:pt>
    <dgm:pt modelId="{4A85BA64-9C3C-41B4-A7B4-5FFE80342CDA}" type="parTrans" cxnId="{22B8E998-D969-4F4A-996D-64B33F7F8A98}">
      <dgm:prSet/>
      <dgm:spPr/>
      <dgm:t>
        <a:bodyPr/>
        <a:lstStyle/>
        <a:p>
          <a:endParaRPr lang="en-US"/>
        </a:p>
      </dgm:t>
    </dgm:pt>
    <dgm:pt modelId="{78DC2981-5EDC-43C5-A65C-C518B79CEBEA}" type="sibTrans" cxnId="{22B8E998-D969-4F4A-996D-64B33F7F8A98}">
      <dgm:prSet/>
      <dgm:spPr/>
      <dgm:t>
        <a:bodyPr/>
        <a:lstStyle/>
        <a:p>
          <a:endParaRPr lang="en-US"/>
        </a:p>
      </dgm:t>
    </dgm:pt>
    <dgm:pt modelId="{931AFDDE-9332-4FE1-A120-AC54CE3BA331}">
      <dgm:prSet phldrT="[Text]" custT="1"/>
      <dgm:spPr/>
      <dgm:t>
        <a:bodyPr/>
        <a:lstStyle/>
        <a:p>
          <a:r>
            <a:rPr lang="en-US" sz="1200" b="1" dirty="0">
              <a:solidFill>
                <a:srgbClr val="00838B"/>
              </a:solidFill>
            </a:rPr>
            <a:t>Final/follow-up survey administration instructional training</a:t>
          </a:r>
        </a:p>
      </dgm:t>
    </dgm:pt>
    <dgm:pt modelId="{13489274-E7B6-4B03-9922-C88CFB750532}" type="parTrans" cxnId="{39C40DA0-A4FA-47BC-B443-DA8D5387B475}">
      <dgm:prSet/>
      <dgm:spPr/>
      <dgm:t>
        <a:bodyPr/>
        <a:lstStyle/>
        <a:p>
          <a:endParaRPr lang="en-US"/>
        </a:p>
      </dgm:t>
    </dgm:pt>
    <dgm:pt modelId="{33860D02-763A-4238-AE92-4E0A7E36EAFC}" type="sibTrans" cxnId="{39C40DA0-A4FA-47BC-B443-DA8D5387B475}">
      <dgm:prSet/>
      <dgm:spPr/>
      <dgm:t>
        <a:bodyPr/>
        <a:lstStyle/>
        <a:p>
          <a:endParaRPr lang="en-US"/>
        </a:p>
      </dgm:t>
    </dgm:pt>
    <dgm:pt modelId="{07B2B877-FD69-4061-9703-128E1527FBAA}">
      <dgm:prSet phldrT="[Text]"/>
      <dgm:spPr>
        <a:solidFill>
          <a:srgbClr val="00838B"/>
        </a:solidFill>
        <a:ln>
          <a:solidFill>
            <a:srgbClr val="00838B"/>
          </a:solidFill>
        </a:ln>
      </dgm:spPr>
      <dgm:t>
        <a:bodyPr/>
        <a:lstStyle/>
        <a:p>
          <a:r>
            <a:rPr lang="en-US" dirty="0"/>
            <a:t>January 12, 2024</a:t>
          </a:r>
        </a:p>
      </dgm:t>
    </dgm:pt>
    <dgm:pt modelId="{1CFE98A5-1551-410B-9425-FD08477F358F}" type="parTrans" cxnId="{EA913A66-D712-4DC2-9884-227C20BEE64B}">
      <dgm:prSet/>
      <dgm:spPr/>
      <dgm:t>
        <a:bodyPr/>
        <a:lstStyle/>
        <a:p>
          <a:endParaRPr lang="en-US"/>
        </a:p>
      </dgm:t>
    </dgm:pt>
    <dgm:pt modelId="{1710DF36-2BE4-4DD7-A871-F601ADC874AB}" type="sibTrans" cxnId="{EA913A66-D712-4DC2-9884-227C20BEE64B}">
      <dgm:prSet/>
      <dgm:spPr/>
      <dgm:t>
        <a:bodyPr/>
        <a:lstStyle/>
        <a:p>
          <a:endParaRPr lang="en-US"/>
        </a:p>
      </dgm:t>
    </dgm:pt>
    <dgm:pt modelId="{537434EF-2387-49AD-8D13-84BDBD7986EF}">
      <dgm:prSet phldrT="[Text]" custT="1"/>
      <dgm:spPr/>
      <dgm:t>
        <a:bodyPr/>
        <a:lstStyle/>
        <a:p>
          <a:r>
            <a:rPr lang="en-US" sz="1200" b="1" dirty="0">
              <a:solidFill>
                <a:srgbClr val="00838B"/>
              </a:solidFill>
            </a:rPr>
            <a:t>All survey administration instructions e-mailed to named contact in each county.</a:t>
          </a:r>
        </a:p>
      </dgm:t>
    </dgm:pt>
    <dgm:pt modelId="{657D8CFF-CC75-4933-8879-791E99A973CF}" type="parTrans" cxnId="{02D552B7-3672-419C-9F76-F9566C2A73D2}">
      <dgm:prSet/>
      <dgm:spPr/>
      <dgm:t>
        <a:bodyPr/>
        <a:lstStyle/>
        <a:p>
          <a:endParaRPr lang="en-US"/>
        </a:p>
      </dgm:t>
    </dgm:pt>
    <dgm:pt modelId="{9B373F0A-78AF-4EB5-825C-759AA755D721}" type="sibTrans" cxnId="{02D552B7-3672-419C-9F76-F9566C2A73D2}">
      <dgm:prSet/>
      <dgm:spPr/>
      <dgm:t>
        <a:bodyPr/>
        <a:lstStyle/>
        <a:p>
          <a:endParaRPr lang="en-US"/>
        </a:p>
      </dgm:t>
    </dgm:pt>
    <dgm:pt modelId="{A13391FA-2045-45C3-987C-08EE2CE86F35}">
      <dgm:prSet phldrT="[Text]"/>
      <dgm:spPr>
        <a:solidFill>
          <a:srgbClr val="00838B"/>
        </a:solidFill>
        <a:ln>
          <a:solidFill>
            <a:srgbClr val="00838B"/>
          </a:solidFill>
        </a:ln>
      </dgm:spPr>
      <dgm:t>
        <a:bodyPr/>
        <a:lstStyle/>
        <a:p>
          <a:r>
            <a:rPr lang="en-US" dirty="0"/>
            <a:t>January 22-March 15, 2024</a:t>
          </a:r>
        </a:p>
      </dgm:t>
    </dgm:pt>
    <dgm:pt modelId="{3526F6C7-B203-4013-B532-407C678FD6A5}" type="parTrans" cxnId="{5BC65442-B927-4746-9BB0-02CF152E4EFB}">
      <dgm:prSet/>
      <dgm:spPr/>
      <dgm:t>
        <a:bodyPr/>
        <a:lstStyle/>
        <a:p>
          <a:endParaRPr lang="en-US"/>
        </a:p>
      </dgm:t>
    </dgm:pt>
    <dgm:pt modelId="{3E547E67-C5A4-4474-8761-AE857EC77400}" type="sibTrans" cxnId="{5BC65442-B927-4746-9BB0-02CF152E4EFB}">
      <dgm:prSet/>
      <dgm:spPr/>
      <dgm:t>
        <a:bodyPr/>
        <a:lstStyle/>
        <a:p>
          <a:endParaRPr lang="en-US"/>
        </a:p>
      </dgm:t>
    </dgm:pt>
    <dgm:pt modelId="{3678A6B2-1ED6-4D00-9386-87E27F281862}">
      <dgm:prSet phldrT="[Text]" custT="1"/>
      <dgm:spPr/>
      <dgm:t>
        <a:bodyPr/>
        <a:lstStyle/>
        <a:p>
          <a:r>
            <a:rPr lang="en-US" sz="1200" b="1" dirty="0">
              <a:solidFill>
                <a:srgbClr val="00838B"/>
              </a:solidFill>
            </a:rPr>
            <a:t>Survey administered to students</a:t>
          </a:r>
          <a:r>
            <a:rPr lang="en-US" sz="1200" dirty="0"/>
            <a:t>.</a:t>
          </a:r>
          <a:endParaRPr lang="en-US" sz="1200" b="1" dirty="0">
            <a:solidFill>
              <a:srgbClr val="00838B"/>
            </a:solidFill>
          </a:endParaRPr>
        </a:p>
      </dgm:t>
    </dgm:pt>
    <dgm:pt modelId="{BD7DDF87-F5AE-47A6-8730-9030DC02255F}" type="parTrans" cxnId="{040C15F0-A6E3-4154-B55A-B949D147F6C3}">
      <dgm:prSet/>
      <dgm:spPr/>
      <dgm:t>
        <a:bodyPr/>
        <a:lstStyle/>
        <a:p>
          <a:endParaRPr lang="en-US"/>
        </a:p>
      </dgm:t>
    </dgm:pt>
    <dgm:pt modelId="{72933CA5-3A26-4002-8F06-7DF32843D674}" type="sibTrans" cxnId="{040C15F0-A6E3-4154-B55A-B949D147F6C3}">
      <dgm:prSet/>
      <dgm:spPr/>
      <dgm:t>
        <a:bodyPr/>
        <a:lstStyle/>
        <a:p>
          <a:endParaRPr lang="en-US"/>
        </a:p>
      </dgm:t>
    </dgm:pt>
    <dgm:pt modelId="{90B5824D-F83A-47CE-8B5B-FE0E6286AF82}">
      <dgm:prSet phldrT="[Text]"/>
      <dgm:spPr>
        <a:solidFill>
          <a:srgbClr val="00838B"/>
        </a:solidFill>
        <a:ln>
          <a:solidFill>
            <a:srgbClr val="00838B"/>
          </a:solidFill>
        </a:ln>
      </dgm:spPr>
      <dgm:t>
        <a:bodyPr/>
        <a:lstStyle/>
        <a:p>
          <a:r>
            <a:rPr lang="en-US" dirty="0"/>
            <a:t>April-May 2024</a:t>
          </a:r>
        </a:p>
      </dgm:t>
    </dgm:pt>
    <dgm:pt modelId="{E68DDD62-D395-4635-BAE6-57D199985F6E}" type="parTrans" cxnId="{D32A2A70-405B-4DBA-B53B-E5A2237658D8}">
      <dgm:prSet/>
      <dgm:spPr/>
      <dgm:t>
        <a:bodyPr/>
        <a:lstStyle/>
        <a:p>
          <a:endParaRPr lang="en-US"/>
        </a:p>
      </dgm:t>
    </dgm:pt>
    <dgm:pt modelId="{C4FFC5D4-5DC1-4862-BBC6-1C98B7D10927}" type="sibTrans" cxnId="{D32A2A70-405B-4DBA-B53B-E5A2237658D8}">
      <dgm:prSet/>
      <dgm:spPr/>
      <dgm:t>
        <a:bodyPr/>
        <a:lstStyle/>
        <a:p>
          <a:endParaRPr lang="en-US"/>
        </a:p>
      </dgm:t>
    </dgm:pt>
    <dgm:pt modelId="{FD875EF4-4AD5-478C-881E-BE24A647F8C5}">
      <dgm:prSet phldrT="[Text]"/>
      <dgm:spPr>
        <a:solidFill>
          <a:srgbClr val="00838B"/>
        </a:solidFill>
        <a:ln>
          <a:solidFill>
            <a:srgbClr val="00838B"/>
          </a:solidFill>
        </a:ln>
      </dgm:spPr>
      <dgm:t>
        <a:bodyPr/>
        <a:lstStyle/>
        <a:p>
          <a:r>
            <a:rPr lang="en-US" dirty="0"/>
            <a:t>May 2, 2024</a:t>
          </a:r>
        </a:p>
      </dgm:t>
    </dgm:pt>
    <dgm:pt modelId="{9D78D640-0613-4624-B0DB-F37E99E877BB}" type="parTrans" cxnId="{14F7EC79-58FD-4D94-BE9A-D9C4FF3053C5}">
      <dgm:prSet/>
      <dgm:spPr/>
      <dgm:t>
        <a:bodyPr/>
        <a:lstStyle/>
        <a:p>
          <a:endParaRPr lang="en-US"/>
        </a:p>
      </dgm:t>
    </dgm:pt>
    <dgm:pt modelId="{3ED47745-0872-4157-AD2A-CEED7421C2A3}" type="sibTrans" cxnId="{14F7EC79-58FD-4D94-BE9A-D9C4FF3053C5}">
      <dgm:prSet/>
      <dgm:spPr/>
      <dgm:t>
        <a:bodyPr/>
        <a:lstStyle/>
        <a:p>
          <a:endParaRPr lang="en-US"/>
        </a:p>
      </dgm:t>
    </dgm:pt>
    <dgm:pt modelId="{044004E4-B711-4548-87CD-79370B461D69}">
      <dgm:prSet phldrT="[Text]" custT="1"/>
      <dgm:spPr/>
      <dgm:t>
        <a:bodyPr/>
        <a:lstStyle/>
        <a:p>
          <a:r>
            <a:rPr lang="en-US" sz="1200" b="1" dirty="0">
              <a:solidFill>
                <a:srgbClr val="00838B"/>
              </a:solidFill>
            </a:rPr>
            <a:t>Quality Control and analytic period</a:t>
          </a:r>
        </a:p>
      </dgm:t>
    </dgm:pt>
    <dgm:pt modelId="{E00E7E66-6CC7-439F-B2D5-4FEEBAC6AA90}" type="parTrans" cxnId="{CD845C5E-8818-43AD-8227-20D3A9AF5113}">
      <dgm:prSet/>
      <dgm:spPr/>
      <dgm:t>
        <a:bodyPr/>
        <a:lstStyle/>
        <a:p>
          <a:endParaRPr lang="en-US"/>
        </a:p>
      </dgm:t>
    </dgm:pt>
    <dgm:pt modelId="{F0C593E9-32A9-41D0-A1AE-F5CCB32CCF90}" type="sibTrans" cxnId="{CD845C5E-8818-43AD-8227-20D3A9AF5113}">
      <dgm:prSet/>
      <dgm:spPr/>
      <dgm:t>
        <a:bodyPr/>
        <a:lstStyle/>
        <a:p>
          <a:endParaRPr lang="en-US"/>
        </a:p>
      </dgm:t>
    </dgm:pt>
    <dgm:pt modelId="{E9E7BBCB-A12B-4B9D-98D1-112321194B27}">
      <dgm:prSet phldrT="[Text]" custT="1"/>
      <dgm:spPr/>
      <dgm:t>
        <a:bodyPr/>
        <a:lstStyle/>
        <a:p>
          <a:r>
            <a:rPr lang="en-US" sz="1200" b="1" dirty="0">
              <a:solidFill>
                <a:srgbClr val="00838B"/>
              </a:solidFill>
            </a:rPr>
            <a:t>Highlights from State report provided at May Prevention Quarterly Meeting</a:t>
          </a:r>
        </a:p>
      </dgm:t>
    </dgm:pt>
    <dgm:pt modelId="{EF73D751-4DA7-4C90-8FE1-CEEA7573C83D}" type="parTrans" cxnId="{60F65962-2A2C-46CF-BC40-FAFA9BAA7082}">
      <dgm:prSet/>
      <dgm:spPr/>
      <dgm:t>
        <a:bodyPr/>
        <a:lstStyle/>
        <a:p>
          <a:endParaRPr lang="en-US"/>
        </a:p>
      </dgm:t>
    </dgm:pt>
    <dgm:pt modelId="{4D23EB61-75DD-473D-BB7F-590414BEB64A}" type="sibTrans" cxnId="{60F65962-2A2C-46CF-BC40-FAFA9BAA7082}">
      <dgm:prSet/>
      <dgm:spPr/>
      <dgm:t>
        <a:bodyPr/>
        <a:lstStyle/>
        <a:p>
          <a:endParaRPr lang="en-US"/>
        </a:p>
      </dgm:t>
    </dgm:pt>
    <dgm:pt modelId="{3F560C8A-161C-4BDB-96C9-0A35312F5E9C}" type="pres">
      <dgm:prSet presAssocID="{D05841B6-7009-4F23-84BB-03555BE58D1D}" presName="rootnode" presStyleCnt="0">
        <dgm:presLayoutVars>
          <dgm:chMax/>
          <dgm:chPref/>
          <dgm:dir/>
          <dgm:animLvl val="lvl"/>
        </dgm:presLayoutVars>
      </dgm:prSet>
      <dgm:spPr/>
    </dgm:pt>
    <dgm:pt modelId="{1D5688BF-EB1A-4FFD-8F58-594FDE935595}" type="pres">
      <dgm:prSet presAssocID="{5301661E-7238-40D5-B033-DBFB9EF54DD0}" presName="composite" presStyleCnt="0"/>
      <dgm:spPr/>
    </dgm:pt>
    <dgm:pt modelId="{D15A33FC-BE99-400C-B611-089CFB753398}" type="pres">
      <dgm:prSet presAssocID="{5301661E-7238-40D5-B033-DBFB9EF54DD0}" presName="bentUpArrow1" presStyleLbl="alignImgPlace1" presStyleIdx="0" presStyleCnt="4"/>
      <dgm:spPr>
        <a:solidFill>
          <a:srgbClr val="33CCCC"/>
        </a:solidFill>
      </dgm:spPr>
    </dgm:pt>
    <dgm:pt modelId="{21F4052C-0974-407E-8D7D-21B90BDA86A9}" type="pres">
      <dgm:prSet presAssocID="{5301661E-7238-40D5-B033-DBFB9EF54DD0}" presName="ParentText" presStyleLbl="node1" presStyleIdx="0" presStyleCnt="5">
        <dgm:presLayoutVars>
          <dgm:chMax val="1"/>
          <dgm:chPref val="1"/>
          <dgm:bulletEnabled val="1"/>
        </dgm:presLayoutVars>
      </dgm:prSet>
      <dgm:spPr/>
    </dgm:pt>
    <dgm:pt modelId="{D31BDCF8-6318-43E7-8379-E8220136F5EA}" type="pres">
      <dgm:prSet presAssocID="{5301661E-7238-40D5-B033-DBFB9EF54DD0}" presName="ChildText" presStyleLbl="revTx" presStyleIdx="0" presStyleCnt="5" custScaleX="249844" custScaleY="102840" custLinFactNeighborX="76703" custLinFactNeighborY="-48">
        <dgm:presLayoutVars>
          <dgm:chMax val="0"/>
          <dgm:chPref val="0"/>
          <dgm:bulletEnabled val="1"/>
        </dgm:presLayoutVars>
      </dgm:prSet>
      <dgm:spPr/>
    </dgm:pt>
    <dgm:pt modelId="{26BE96B5-BC55-4145-9254-931FDBD56C57}" type="pres">
      <dgm:prSet presAssocID="{78DC2981-5EDC-43C5-A65C-C518B79CEBEA}" presName="sibTrans" presStyleCnt="0"/>
      <dgm:spPr/>
    </dgm:pt>
    <dgm:pt modelId="{DA90058F-6FDF-4C4A-9407-080D3C619351}" type="pres">
      <dgm:prSet presAssocID="{07B2B877-FD69-4061-9703-128E1527FBAA}" presName="composite" presStyleCnt="0"/>
      <dgm:spPr/>
    </dgm:pt>
    <dgm:pt modelId="{2E47826D-07F9-4744-B298-8F940419E0CD}" type="pres">
      <dgm:prSet presAssocID="{07B2B877-FD69-4061-9703-128E1527FBAA}" presName="bentUpArrow1" presStyleLbl="alignImgPlace1" presStyleIdx="1" presStyleCnt="4"/>
      <dgm:spPr>
        <a:solidFill>
          <a:srgbClr val="33CCCC"/>
        </a:solidFill>
      </dgm:spPr>
    </dgm:pt>
    <dgm:pt modelId="{07B7FAE3-5684-452A-9C97-CBEC38E3D146}" type="pres">
      <dgm:prSet presAssocID="{07B2B877-FD69-4061-9703-128E1527FBAA}" presName="ParentText" presStyleLbl="node1" presStyleIdx="1" presStyleCnt="5">
        <dgm:presLayoutVars>
          <dgm:chMax val="1"/>
          <dgm:chPref val="1"/>
          <dgm:bulletEnabled val="1"/>
        </dgm:presLayoutVars>
      </dgm:prSet>
      <dgm:spPr/>
    </dgm:pt>
    <dgm:pt modelId="{FFD5D2B6-BA30-4055-A7CA-318EDAA17094}" type="pres">
      <dgm:prSet presAssocID="{07B2B877-FD69-4061-9703-128E1527FBAA}" presName="ChildText" presStyleLbl="revTx" presStyleIdx="1" presStyleCnt="5" custScaleX="342458" custLinFactX="38165" custLinFactNeighborX="100000" custLinFactNeighborY="1346">
        <dgm:presLayoutVars>
          <dgm:chMax val="0"/>
          <dgm:chPref val="0"/>
          <dgm:bulletEnabled val="1"/>
        </dgm:presLayoutVars>
      </dgm:prSet>
      <dgm:spPr/>
    </dgm:pt>
    <dgm:pt modelId="{7C1EE0A7-FD67-466D-BCC0-F2E3F7A2BD73}" type="pres">
      <dgm:prSet presAssocID="{1710DF36-2BE4-4DD7-A871-F601ADC874AB}" presName="sibTrans" presStyleCnt="0"/>
      <dgm:spPr/>
    </dgm:pt>
    <dgm:pt modelId="{27958DF0-C539-4681-8301-C9EE0BA8076B}" type="pres">
      <dgm:prSet presAssocID="{A13391FA-2045-45C3-987C-08EE2CE86F35}" presName="composite" presStyleCnt="0"/>
      <dgm:spPr/>
    </dgm:pt>
    <dgm:pt modelId="{ED2810E3-3C22-4A83-AC83-C9FFA661B975}" type="pres">
      <dgm:prSet presAssocID="{A13391FA-2045-45C3-987C-08EE2CE86F35}" presName="bentUpArrow1" presStyleLbl="alignImgPlace1" presStyleIdx="2" presStyleCnt="4"/>
      <dgm:spPr>
        <a:solidFill>
          <a:srgbClr val="33CCCC"/>
        </a:solidFill>
      </dgm:spPr>
    </dgm:pt>
    <dgm:pt modelId="{A002B578-64AE-4C66-83B2-162C662AE340}" type="pres">
      <dgm:prSet presAssocID="{A13391FA-2045-45C3-987C-08EE2CE86F35}" presName="ParentText" presStyleLbl="node1" presStyleIdx="2" presStyleCnt="5">
        <dgm:presLayoutVars>
          <dgm:chMax val="1"/>
          <dgm:chPref val="1"/>
          <dgm:bulletEnabled val="1"/>
        </dgm:presLayoutVars>
      </dgm:prSet>
      <dgm:spPr/>
    </dgm:pt>
    <dgm:pt modelId="{69F71F4C-F692-4676-A90A-235FDDD1D3B9}" type="pres">
      <dgm:prSet presAssocID="{A13391FA-2045-45C3-987C-08EE2CE86F35}" presName="ChildText" presStyleLbl="revTx" presStyleIdx="2" presStyleCnt="5" custScaleX="258160" custLinFactNeighborX="90016" custLinFactNeighborY="-1346">
        <dgm:presLayoutVars>
          <dgm:chMax val="0"/>
          <dgm:chPref val="0"/>
          <dgm:bulletEnabled val="1"/>
        </dgm:presLayoutVars>
      </dgm:prSet>
      <dgm:spPr/>
    </dgm:pt>
    <dgm:pt modelId="{BB0A878E-F074-47E2-87B2-0301ECF03FD7}" type="pres">
      <dgm:prSet presAssocID="{3E547E67-C5A4-4474-8761-AE857EC77400}" presName="sibTrans" presStyleCnt="0"/>
      <dgm:spPr/>
    </dgm:pt>
    <dgm:pt modelId="{72A72B03-3154-4171-88F8-6641D055F93D}" type="pres">
      <dgm:prSet presAssocID="{90B5824D-F83A-47CE-8B5B-FE0E6286AF82}" presName="composite" presStyleCnt="0"/>
      <dgm:spPr/>
    </dgm:pt>
    <dgm:pt modelId="{C99F7F72-AFB0-46CC-AA28-844797AA5685}" type="pres">
      <dgm:prSet presAssocID="{90B5824D-F83A-47CE-8B5B-FE0E6286AF82}" presName="bentUpArrow1" presStyleLbl="alignImgPlace1" presStyleIdx="3" presStyleCnt="4"/>
      <dgm:spPr>
        <a:solidFill>
          <a:srgbClr val="33CCCC"/>
        </a:solidFill>
      </dgm:spPr>
    </dgm:pt>
    <dgm:pt modelId="{13735DB2-4363-4270-AFAD-44B3D4C100B2}" type="pres">
      <dgm:prSet presAssocID="{90B5824D-F83A-47CE-8B5B-FE0E6286AF82}" presName="ParentText" presStyleLbl="node1" presStyleIdx="3" presStyleCnt="5">
        <dgm:presLayoutVars>
          <dgm:chMax val="1"/>
          <dgm:chPref val="1"/>
          <dgm:bulletEnabled val="1"/>
        </dgm:presLayoutVars>
      </dgm:prSet>
      <dgm:spPr/>
    </dgm:pt>
    <dgm:pt modelId="{4FDE8928-9EB3-4D70-8F46-66CE016E5BA5}" type="pres">
      <dgm:prSet presAssocID="{90B5824D-F83A-47CE-8B5B-FE0E6286AF82}" presName="ChildText" presStyleLbl="revTx" presStyleIdx="3" presStyleCnt="5" custScaleX="215729" custLinFactNeighborX="65942" custLinFactNeighborY="-1346">
        <dgm:presLayoutVars>
          <dgm:chMax val="0"/>
          <dgm:chPref val="0"/>
          <dgm:bulletEnabled val="1"/>
        </dgm:presLayoutVars>
      </dgm:prSet>
      <dgm:spPr/>
    </dgm:pt>
    <dgm:pt modelId="{7B447B0C-A2C1-463C-92BC-B5ECE25A2A92}" type="pres">
      <dgm:prSet presAssocID="{C4FFC5D4-5DC1-4862-BBC6-1C98B7D10927}" presName="sibTrans" presStyleCnt="0"/>
      <dgm:spPr/>
    </dgm:pt>
    <dgm:pt modelId="{67A5C0FB-9715-4AEC-9899-92B86BEEE676}" type="pres">
      <dgm:prSet presAssocID="{FD875EF4-4AD5-478C-881E-BE24A647F8C5}" presName="composite" presStyleCnt="0"/>
      <dgm:spPr/>
    </dgm:pt>
    <dgm:pt modelId="{35F3D4A5-345B-4C71-B8AA-D88351D75050}" type="pres">
      <dgm:prSet presAssocID="{FD875EF4-4AD5-478C-881E-BE24A647F8C5}" presName="ParentText" presStyleLbl="node1" presStyleIdx="4" presStyleCnt="5">
        <dgm:presLayoutVars>
          <dgm:chMax val="1"/>
          <dgm:chPref val="1"/>
          <dgm:bulletEnabled val="1"/>
        </dgm:presLayoutVars>
      </dgm:prSet>
      <dgm:spPr/>
    </dgm:pt>
    <dgm:pt modelId="{836479B8-01E5-422C-96F2-24AB3F6F7585}" type="pres">
      <dgm:prSet presAssocID="{FD875EF4-4AD5-478C-881E-BE24A647F8C5}" presName="FinalChildText" presStyleLbl="revTx" presStyleIdx="4" presStyleCnt="5" custScaleX="159148" custScaleY="206373" custLinFactNeighborX="31257" custLinFactNeighborY="-2987">
        <dgm:presLayoutVars>
          <dgm:chMax val="0"/>
          <dgm:chPref val="0"/>
          <dgm:bulletEnabled val="1"/>
        </dgm:presLayoutVars>
      </dgm:prSet>
      <dgm:spPr/>
    </dgm:pt>
  </dgm:ptLst>
  <dgm:cxnLst>
    <dgm:cxn modelId="{9B75D610-9453-4D11-87A4-07F8C3AC610B}" type="presOf" srcId="{537434EF-2387-49AD-8D13-84BDBD7986EF}" destId="{FFD5D2B6-BA30-4055-A7CA-318EDAA17094}" srcOrd="0" destOrd="0" presId="urn:microsoft.com/office/officeart/2005/8/layout/StepDownProcess"/>
    <dgm:cxn modelId="{9C97A831-A4E2-4907-8067-9732E9D7D38D}" type="presOf" srcId="{E9E7BBCB-A12B-4B9D-98D1-112321194B27}" destId="{836479B8-01E5-422C-96F2-24AB3F6F7585}" srcOrd="0" destOrd="0" presId="urn:microsoft.com/office/officeart/2005/8/layout/StepDownProcess"/>
    <dgm:cxn modelId="{24363834-E15D-4488-AFD3-5DFD4DFEED4A}" type="presOf" srcId="{FD875EF4-4AD5-478C-881E-BE24A647F8C5}" destId="{35F3D4A5-345B-4C71-B8AA-D88351D75050}" srcOrd="0" destOrd="0" presId="urn:microsoft.com/office/officeart/2005/8/layout/StepDownProcess"/>
    <dgm:cxn modelId="{FDEB1D40-7CEA-4E4E-8BD1-9ED6C15618C8}" type="presOf" srcId="{931AFDDE-9332-4FE1-A120-AC54CE3BA331}" destId="{D31BDCF8-6318-43E7-8379-E8220136F5EA}" srcOrd="0" destOrd="0" presId="urn:microsoft.com/office/officeart/2005/8/layout/StepDownProcess"/>
    <dgm:cxn modelId="{CD845C5E-8818-43AD-8227-20D3A9AF5113}" srcId="{90B5824D-F83A-47CE-8B5B-FE0E6286AF82}" destId="{044004E4-B711-4548-87CD-79370B461D69}" srcOrd="0" destOrd="0" parTransId="{E00E7E66-6CC7-439F-B2D5-4FEEBAC6AA90}" sibTransId="{F0C593E9-32A9-41D0-A1AE-F5CCB32CCF90}"/>
    <dgm:cxn modelId="{5BC65442-B927-4746-9BB0-02CF152E4EFB}" srcId="{D05841B6-7009-4F23-84BB-03555BE58D1D}" destId="{A13391FA-2045-45C3-987C-08EE2CE86F35}" srcOrd="2" destOrd="0" parTransId="{3526F6C7-B203-4013-B532-407C678FD6A5}" sibTransId="{3E547E67-C5A4-4474-8761-AE857EC77400}"/>
    <dgm:cxn modelId="{60F65962-2A2C-46CF-BC40-FAFA9BAA7082}" srcId="{FD875EF4-4AD5-478C-881E-BE24A647F8C5}" destId="{E9E7BBCB-A12B-4B9D-98D1-112321194B27}" srcOrd="0" destOrd="0" parTransId="{EF73D751-4DA7-4C90-8FE1-CEEA7573C83D}" sibTransId="{4D23EB61-75DD-473D-BB7F-590414BEB64A}"/>
    <dgm:cxn modelId="{EA913A66-D712-4DC2-9884-227C20BEE64B}" srcId="{D05841B6-7009-4F23-84BB-03555BE58D1D}" destId="{07B2B877-FD69-4061-9703-128E1527FBAA}" srcOrd="1" destOrd="0" parTransId="{1CFE98A5-1551-410B-9425-FD08477F358F}" sibTransId="{1710DF36-2BE4-4DD7-A871-F601ADC874AB}"/>
    <dgm:cxn modelId="{F36FD46C-1488-4A8C-8089-8C5ACAB9C9EF}" type="presOf" srcId="{07B2B877-FD69-4061-9703-128E1527FBAA}" destId="{07B7FAE3-5684-452A-9C97-CBEC38E3D146}" srcOrd="0" destOrd="0" presId="urn:microsoft.com/office/officeart/2005/8/layout/StepDownProcess"/>
    <dgm:cxn modelId="{6E93D96F-B4E2-4906-BBF4-39B9D517B6E8}" type="presOf" srcId="{3678A6B2-1ED6-4D00-9386-87E27F281862}" destId="{69F71F4C-F692-4676-A90A-235FDDD1D3B9}" srcOrd="0" destOrd="0" presId="urn:microsoft.com/office/officeart/2005/8/layout/StepDownProcess"/>
    <dgm:cxn modelId="{96E9D94F-5586-4466-BE94-CF4891425E11}" type="presOf" srcId="{90B5824D-F83A-47CE-8B5B-FE0E6286AF82}" destId="{13735DB2-4363-4270-AFAD-44B3D4C100B2}" srcOrd="0" destOrd="0" presId="urn:microsoft.com/office/officeart/2005/8/layout/StepDownProcess"/>
    <dgm:cxn modelId="{D32A2A70-405B-4DBA-B53B-E5A2237658D8}" srcId="{D05841B6-7009-4F23-84BB-03555BE58D1D}" destId="{90B5824D-F83A-47CE-8B5B-FE0E6286AF82}" srcOrd="3" destOrd="0" parTransId="{E68DDD62-D395-4635-BAE6-57D199985F6E}" sibTransId="{C4FFC5D4-5DC1-4862-BBC6-1C98B7D10927}"/>
    <dgm:cxn modelId="{14F7EC79-58FD-4D94-BE9A-D9C4FF3053C5}" srcId="{D05841B6-7009-4F23-84BB-03555BE58D1D}" destId="{FD875EF4-4AD5-478C-881E-BE24A647F8C5}" srcOrd="4" destOrd="0" parTransId="{9D78D640-0613-4624-B0DB-F37E99E877BB}" sibTransId="{3ED47745-0872-4157-AD2A-CEED7421C2A3}"/>
    <dgm:cxn modelId="{22B8E998-D969-4F4A-996D-64B33F7F8A98}" srcId="{D05841B6-7009-4F23-84BB-03555BE58D1D}" destId="{5301661E-7238-40D5-B033-DBFB9EF54DD0}" srcOrd="0" destOrd="0" parTransId="{4A85BA64-9C3C-41B4-A7B4-5FFE80342CDA}" sibTransId="{78DC2981-5EDC-43C5-A65C-C518B79CEBEA}"/>
    <dgm:cxn modelId="{5E127E9C-6059-4003-88CA-FC120D1BA76B}" type="presOf" srcId="{A13391FA-2045-45C3-987C-08EE2CE86F35}" destId="{A002B578-64AE-4C66-83B2-162C662AE340}" srcOrd="0" destOrd="0" presId="urn:microsoft.com/office/officeart/2005/8/layout/StepDownProcess"/>
    <dgm:cxn modelId="{39C40DA0-A4FA-47BC-B443-DA8D5387B475}" srcId="{5301661E-7238-40D5-B033-DBFB9EF54DD0}" destId="{931AFDDE-9332-4FE1-A120-AC54CE3BA331}" srcOrd="0" destOrd="0" parTransId="{13489274-E7B6-4B03-9922-C88CFB750532}" sibTransId="{33860D02-763A-4238-AE92-4E0A7E36EAFC}"/>
    <dgm:cxn modelId="{3877A4B0-8886-43AD-A61C-90AF056EE87F}" type="presOf" srcId="{5301661E-7238-40D5-B033-DBFB9EF54DD0}" destId="{21F4052C-0974-407E-8D7D-21B90BDA86A9}" srcOrd="0" destOrd="0" presId="urn:microsoft.com/office/officeart/2005/8/layout/StepDownProcess"/>
    <dgm:cxn modelId="{02D552B7-3672-419C-9F76-F9566C2A73D2}" srcId="{07B2B877-FD69-4061-9703-128E1527FBAA}" destId="{537434EF-2387-49AD-8D13-84BDBD7986EF}" srcOrd="0" destOrd="0" parTransId="{657D8CFF-CC75-4933-8879-791E99A973CF}" sibTransId="{9B373F0A-78AF-4EB5-825C-759AA755D721}"/>
    <dgm:cxn modelId="{92A80BDE-BC74-4B1B-BA14-1D63CE6F0AD5}" type="presOf" srcId="{044004E4-B711-4548-87CD-79370B461D69}" destId="{4FDE8928-9EB3-4D70-8F46-66CE016E5BA5}" srcOrd="0" destOrd="0" presId="urn:microsoft.com/office/officeart/2005/8/layout/StepDownProcess"/>
    <dgm:cxn modelId="{5C765EDE-75CF-4457-AAD5-C1BC8F06BB51}" type="presOf" srcId="{D05841B6-7009-4F23-84BB-03555BE58D1D}" destId="{3F560C8A-161C-4BDB-96C9-0A35312F5E9C}" srcOrd="0" destOrd="0" presId="urn:microsoft.com/office/officeart/2005/8/layout/StepDownProcess"/>
    <dgm:cxn modelId="{040C15F0-A6E3-4154-B55A-B949D147F6C3}" srcId="{A13391FA-2045-45C3-987C-08EE2CE86F35}" destId="{3678A6B2-1ED6-4D00-9386-87E27F281862}" srcOrd="0" destOrd="0" parTransId="{BD7DDF87-F5AE-47A6-8730-9030DC02255F}" sibTransId="{72933CA5-3A26-4002-8F06-7DF32843D674}"/>
    <dgm:cxn modelId="{BC17452A-A679-44F7-A13C-BF167E9BC478}" type="presParOf" srcId="{3F560C8A-161C-4BDB-96C9-0A35312F5E9C}" destId="{1D5688BF-EB1A-4FFD-8F58-594FDE935595}" srcOrd="0" destOrd="0" presId="urn:microsoft.com/office/officeart/2005/8/layout/StepDownProcess"/>
    <dgm:cxn modelId="{869C5B98-427E-4DDE-9186-24586512B496}" type="presParOf" srcId="{1D5688BF-EB1A-4FFD-8F58-594FDE935595}" destId="{D15A33FC-BE99-400C-B611-089CFB753398}" srcOrd="0" destOrd="0" presId="urn:microsoft.com/office/officeart/2005/8/layout/StepDownProcess"/>
    <dgm:cxn modelId="{6DFBD612-5E53-4F1F-8C74-9D63588E04C1}" type="presParOf" srcId="{1D5688BF-EB1A-4FFD-8F58-594FDE935595}" destId="{21F4052C-0974-407E-8D7D-21B90BDA86A9}" srcOrd="1" destOrd="0" presId="urn:microsoft.com/office/officeart/2005/8/layout/StepDownProcess"/>
    <dgm:cxn modelId="{D9729049-756D-46B6-BD1C-273F7564BE5B}" type="presParOf" srcId="{1D5688BF-EB1A-4FFD-8F58-594FDE935595}" destId="{D31BDCF8-6318-43E7-8379-E8220136F5EA}" srcOrd="2" destOrd="0" presId="urn:microsoft.com/office/officeart/2005/8/layout/StepDownProcess"/>
    <dgm:cxn modelId="{6B00ABBB-5BF5-4E82-ABEF-7F1BB17EA484}" type="presParOf" srcId="{3F560C8A-161C-4BDB-96C9-0A35312F5E9C}" destId="{26BE96B5-BC55-4145-9254-931FDBD56C57}" srcOrd="1" destOrd="0" presId="urn:microsoft.com/office/officeart/2005/8/layout/StepDownProcess"/>
    <dgm:cxn modelId="{80C0A3E4-7CDF-4CA4-A6A1-36DBDBA26B61}" type="presParOf" srcId="{3F560C8A-161C-4BDB-96C9-0A35312F5E9C}" destId="{DA90058F-6FDF-4C4A-9407-080D3C619351}" srcOrd="2" destOrd="0" presId="urn:microsoft.com/office/officeart/2005/8/layout/StepDownProcess"/>
    <dgm:cxn modelId="{CCFACA05-E8C3-4018-8FB2-1B61CC5CBE5F}" type="presParOf" srcId="{DA90058F-6FDF-4C4A-9407-080D3C619351}" destId="{2E47826D-07F9-4744-B298-8F940419E0CD}" srcOrd="0" destOrd="0" presId="urn:microsoft.com/office/officeart/2005/8/layout/StepDownProcess"/>
    <dgm:cxn modelId="{33897694-4F41-4466-AE54-F60A5FBFDFE2}" type="presParOf" srcId="{DA90058F-6FDF-4C4A-9407-080D3C619351}" destId="{07B7FAE3-5684-452A-9C97-CBEC38E3D146}" srcOrd="1" destOrd="0" presId="urn:microsoft.com/office/officeart/2005/8/layout/StepDownProcess"/>
    <dgm:cxn modelId="{BE80718A-2416-4450-872F-85BC594684C1}" type="presParOf" srcId="{DA90058F-6FDF-4C4A-9407-080D3C619351}" destId="{FFD5D2B6-BA30-4055-A7CA-318EDAA17094}" srcOrd="2" destOrd="0" presId="urn:microsoft.com/office/officeart/2005/8/layout/StepDownProcess"/>
    <dgm:cxn modelId="{9D169393-0A3B-4AAD-A4AE-2D1D34B99F66}" type="presParOf" srcId="{3F560C8A-161C-4BDB-96C9-0A35312F5E9C}" destId="{7C1EE0A7-FD67-466D-BCC0-F2E3F7A2BD73}" srcOrd="3" destOrd="0" presId="urn:microsoft.com/office/officeart/2005/8/layout/StepDownProcess"/>
    <dgm:cxn modelId="{8DAD69C2-C021-4DDC-8C95-6B0BA507E238}" type="presParOf" srcId="{3F560C8A-161C-4BDB-96C9-0A35312F5E9C}" destId="{27958DF0-C539-4681-8301-C9EE0BA8076B}" srcOrd="4" destOrd="0" presId="urn:microsoft.com/office/officeart/2005/8/layout/StepDownProcess"/>
    <dgm:cxn modelId="{6AFC45B6-6FC3-49B7-8B55-A9C641D4D2FB}" type="presParOf" srcId="{27958DF0-C539-4681-8301-C9EE0BA8076B}" destId="{ED2810E3-3C22-4A83-AC83-C9FFA661B975}" srcOrd="0" destOrd="0" presId="urn:microsoft.com/office/officeart/2005/8/layout/StepDownProcess"/>
    <dgm:cxn modelId="{F97E3986-FF89-45F1-B354-062E0D89A9CE}" type="presParOf" srcId="{27958DF0-C539-4681-8301-C9EE0BA8076B}" destId="{A002B578-64AE-4C66-83B2-162C662AE340}" srcOrd="1" destOrd="0" presId="urn:microsoft.com/office/officeart/2005/8/layout/StepDownProcess"/>
    <dgm:cxn modelId="{F7936AD7-C9FD-4F49-A7DA-31939FFEC1E4}" type="presParOf" srcId="{27958DF0-C539-4681-8301-C9EE0BA8076B}" destId="{69F71F4C-F692-4676-A90A-235FDDD1D3B9}" srcOrd="2" destOrd="0" presId="urn:microsoft.com/office/officeart/2005/8/layout/StepDownProcess"/>
    <dgm:cxn modelId="{1BBC1D58-84D6-49B8-A77C-86389AD9C42B}" type="presParOf" srcId="{3F560C8A-161C-4BDB-96C9-0A35312F5E9C}" destId="{BB0A878E-F074-47E2-87B2-0301ECF03FD7}" srcOrd="5" destOrd="0" presId="urn:microsoft.com/office/officeart/2005/8/layout/StepDownProcess"/>
    <dgm:cxn modelId="{E85077F9-D4F9-4C3A-9EDE-9B662D64D22E}" type="presParOf" srcId="{3F560C8A-161C-4BDB-96C9-0A35312F5E9C}" destId="{72A72B03-3154-4171-88F8-6641D055F93D}" srcOrd="6" destOrd="0" presId="urn:microsoft.com/office/officeart/2005/8/layout/StepDownProcess"/>
    <dgm:cxn modelId="{89690F04-D680-460C-94DC-D390035C7923}" type="presParOf" srcId="{72A72B03-3154-4171-88F8-6641D055F93D}" destId="{C99F7F72-AFB0-46CC-AA28-844797AA5685}" srcOrd="0" destOrd="0" presId="urn:microsoft.com/office/officeart/2005/8/layout/StepDownProcess"/>
    <dgm:cxn modelId="{1B249B15-A45E-4587-B296-B612BDE4551F}" type="presParOf" srcId="{72A72B03-3154-4171-88F8-6641D055F93D}" destId="{13735DB2-4363-4270-AFAD-44B3D4C100B2}" srcOrd="1" destOrd="0" presId="urn:microsoft.com/office/officeart/2005/8/layout/StepDownProcess"/>
    <dgm:cxn modelId="{BDC74B7E-AFC3-4A3B-82EC-390BC7B16A4E}" type="presParOf" srcId="{72A72B03-3154-4171-88F8-6641D055F93D}" destId="{4FDE8928-9EB3-4D70-8F46-66CE016E5BA5}" srcOrd="2" destOrd="0" presId="urn:microsoft.com/office/officeart/2005/8/layout/StepDownProcess"/>
    <dgm:cxn modelId="{231E1F82-2FB7-43DB-89B0-DCD16D9DF865}" type="presParOf" srcId="{3F560C8A-161C-4BDB-96C9-0A35312F5E9C}" destId="{7B447B0C-A2C1-463C-92BC-B5ECE25A2A92}" srcOrd="7" destOrd="0" presId="urn:microsoft.com/office/officeart/2005/8/layout/StepDownProcess"/>
    <dgm:cxn modelId="{CFB97523-42F9-4D5E-B6D9-D26DEFCBD0B4}" type="presParOf" srcId="{3F560C8A-161C-4BDB-96C9-0A35312F5E9C}" destId="{67A5C0FB-9715-4AEC-9899-92B86BEEE676}" srcOrd="8" destOrd="0" presId="urn:microsoft.com/office/officeart/2005/8/layout/StepDownProcess"/>
    <dgm:cxn modelId="{F3805E4A-123A-4CFC-BA8B-039F1DD49D17}" type="presParOf" srcId="{67A5C0FB-9715-4AEC-9899-92B86BEEE676}" destId="{35F3D4A5-345B-4C71-B8AA-D88351D75050}" srcOrd="0" destOrd="0" presId="urn:microsoft.com/office/officeart/2005/8/layout/StepDownProcess"/>
    <dgm:cxn modelId="{3518E525-2ECF-477C-A3A2-9877BCFCC248}" type="presParOf" srcId="{67A5C0FB-9715-4AEC-9899-92B86BEEE676}" destId="{836479B8-01E5-422C-96F2-24AB3F6F758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A33FC-BE99-400C-B611-089CFB753398}">
      <dsp:nvSpPr>
        <dsp:cNvPr id="0" name=""/>
        <dsp:cNvSpPr/>
      </dsp:nvSpPr>
      <dsp:spPr>
        <a:xfrm rot="5400000">
          <a:off x="236986" y="1062898"/>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4052C-0974-407E-8D7D-21B90BDA86A9}">
      <dsp:nvSpPr>
        <dsp:cNvPr id="0" name=""/>
        <dsp:cNvSpPr/>
      </dsp:nvSpPr>
      <dsp:spPr>
        <a:xfrm>
          <a:off x="1969" y="79574"/>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June 30, 2023</a:t>
          </a:r>
        </a:p>
      </dsp:txBody>
      <dsp:txXfrm>
        <a:off x="53003" y="130608"/>
        <a:ext cx="1391218" cy="943184"/>
      </dsp:txXfrm>
    </dsp:sp>
    <dsp:sp modelId="{D31BDCF8-6318-43E7-8379-E8220136F5EA}">
      <dsp:nvSpPr>
        <dsp:cNvPr id="0" name=""/>
        <dsp:cNvSpPr/>
      </dsp:nvSpPr>
      <dsp:spPr>
        <a:xfrm>
          <a:off x="1514598" y="166861"/>
          <a:ext cx="2713492" cy="86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Wave 1: Survey recruitment at local level-confirm participation with DAODAS</a:t>
          </a:r>
        </a:p>
      </dsp:txBody>
      <dsp:txXfrm>
        <a:off x="1514598" y="166861"/>
        <a:ext cx="2713492" cy="868811"/>
      </dsp:txXfrm>
    </dsp:sp>
    <dsp:sp modelId="{2E47826D-07F9-4744-B298-8F940419E0CD}">
      <dsp:nvSpPr>
        <dsp:cNvPr id="0" name=""/>
        <dsp:cNvSpPr/>
      </dsp:nvSpPr>
      <dsp:spPr>
        <a:xfrm rot="5400000">
          <a:off x="1865659" y="2237061"/>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7FAE3-5684-452A-9C97-CBEC38E3D146}">
      <dsp:nvSpPr>
        <dsp:cNvPr id="0" name=""/>
        <dsp:cNvSpPr/>
      </dsp:nvSpPr>
      <dsp:spPr>
        <a:xfrm>
          <a:off x="1630642" y="1253738"/>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June 16- August 3, 2023</a:t>
          </a:r>
        </a:p>
      </dsp:txBody>
      <dsp:txXfrm>
        <a:off x="1681676" y="1304772"/>
        <a:ext cx="1391218" cy="943184"/>
      </dsp:txXfrm>
    </dsp:sp>
    <dsp:sp modelId="{FFD5D2B6-BA30-4055-A7CA-318EDAA17094}">
      <dsp:nvSpPr>
        <dsp:cNvPr id="0" name=""/>
        <dsp:cNvSpPr/>
      </dsp:nvSpPr>
      <dsp:spPr>
        <a:xfrm>
          <a:off x="3307867" y="1364798"/>
          <a:ext cx="3719349"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DAODAS provides County Alcohol and Drug prevention staff the new draft survey to review with school officials. Feedback to DAODAS by August 3</a:t>
          </a:r>
        </a:p>
      </dsp:txBody>
      <dsp:txXfrm>
        <a:off x="3307867" y="1364798"/>
        <a:ext cx="3719349" cy="844819"/>
      </dsp:txXfrm>
    </dsp:sp>
    <dsp:sp modelId="{ED2810E3-3C22-4A83-AC83-C9FFA661B975}">
      <dsp:nvSpPr>
        <dsp:cNvPr id="0" name=""/>
        <dsp:cNvSpPr/>
      </dsp:nvSpPr>
      <dsp:spPr>
        <a:xfrm rot="5400000">
          <a:off x="3494333" y="3411225"/>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2B578-64AE-4C66-83B2-162C662AE340}">
      <dsp:nvSpPr>
        <dsp:cNvPr id="0" name=""/>
        <dsp:cNvSpPr/>
      </dsp:nvSpPr>
      <dsp:spPr>
        <a:xfrm>
          <a:off x="3259316" y="2427901"/>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October 31, 2023</a:t>
          </a:r>
        </a:p>
      </dsp:txBody>
      <dsp:txXfrm>
        <a:off x="3310350" y="2478935"/>
        <a:ext cx="1391218" cy="943184"/>
      </dsp:txXfrm>
    </dsp:sp>
    <dsp:sp modelId="{69F71F4C-F692-4676-A90A-235FDDD1D3B9}">
      <dsp:nvSpPr>
        <dsp:cNvPr id="0" name=""/>
        <dsp:cNvSpPr/>
      </dsp:nvSpPr>
      <dsp:spPr>
        <a:xfrm>
          <a:off x="4871376" y="2516218"/>
          <a:ext cx="2803809"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Wave 2: Survey recruitment at local level-confirm participation with DAODAS</a:t>
          </a:r>
        </a:p>
      </dsp:txBody>
      <dsp:txXfrm>
        <a:off x="4871376" y="2516218"/>
        <a:ext cx="2803809" cy="844819"/>
      </dsp:txXfrm>
    </dsp:sp>
    <dsp:sp modelId="{C99F7F72-AFB0-46CC-AA28-844797AA5685}">
      <dsp:nvSpPr>
        <dsp:cNvPr id="0" name=""/>
        <dsp:cNvSpPr/>
      </dsp:nvSpPr>
      <dsp:spPr>
        <a:xfrm rot="5400000">
          <a:off x="5123006" y="4585388"/>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35DB2-4363-4270-AFAD-44B3D4C100B2}">
      <dsp:nvSpPr>
        <dsp:cNvPr id="0" name=""/>
        <dsp:cNvSpPr/>
      </dsp:nvSpPr>
      <dsp:spPr>
        <a:xfrm>
          <a:off x="4887989" y="3602064"/>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November 17, 2023</a:t>
          </a:r>
        </a:p>
      </dsp:txBody>
      <dsp:txXfrm>
        <a:off x="4939023" y="3653098"/>
        <a:ext cx="1391218" cy="943184"/>
      </dsp:txXfrm>
    </dsp:sp>
    <dsp:sp modelId="{4FDE8928-9EB3-4D70-8F46-66CE016E5BA5}">
      <dsp:nvSpPr>
        <dsp:cNvPr id="0" name=""/>
        <dsp:cNvSpPr/>
      </dsp:nvSpPr>
      <dsp:spPr>
        <a:xfrm>
          <a:off x="6469004" y="3690381"/>
          <a:ext cx="2342977"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Additional questions to be added to school-specific surveys</a:t>
          </a:r>
        </a:p>
      </dsp:txBody>
      <dsp:txXfrm>
        <a:off x="6469004" y="3690381"/>
        <a:ext cx="2342977" cy="844819"/>
      </dsp:txXfrm>
    </dsp:sp>
    <dsp:sp modelId="{35F3D4A5-345B-4C71-B8AA-D88351D75050}">
      <dsp:nvSpPr>
        <dsp:cNvPr id="0" name=""/>
        <dsp:cNvSpPr/>
      </dsp:nvSpPr>
      <dsp:spPr>
        <a:xfrm>
          <a:off x="6516663" y="4776227"/>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December 4-8, 2023</a:t>
          </a:r>
        </a:p>
      </dsp:txBody>
      <dsp:txXfrm>
        <a:off x="6567697" y="4827261"/>
        <a:ext cx="1391218" cy="943184"/>
      </dsp:txXfrm>
    </dsp:sp>
    <dsp:sp modelId="{836479B8-01E5-422C-96F2-24AB3F6F7585}">
      <dsp:nvSpPr>
        <dsp:cNvPr id="0" name=""/>
        <dsp:cNvSpPr/>
      </dsp:nvSpPr>
      <dsp:spPr>
        <a:xfrm>
          <a:off x="7963944" y="4875916"/>
          <a:ext cx="1178086"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Initial Survey administration instructional training</a:t>
          </a:r>
        </a:p>
      </dsp:txBody>
      <dsp:txXfrm>
        <a:off x="7963944" y="4875916"/>
        <a:ext cx="1178086" cy="844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A33FC-BE99-400C-B611-089CFB753398}">
      <dsp:nvSpPr>
        <dsp:cNvPr id="0" name=""/>
        <dsp:cNvSpPr/>
      </dsp:nvSpPr>
      <dsp:spPr>
        <a:xfrm rot="5400000">
          <a:off x="520414" y="924338"/>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4052C-0974-407E-8D7D-21B90BDA86A9}">
      <dsp:nvSpPr>
        <dsp:cNvPr id="0" name=""/>
        <dsp:cNvSpPr/>
      </dsp:nvSpPr>
      <dsp:spPr>
        <a:xfrm>
          <a:off x="307520" y="33578"/>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January 8-12, 2024</a:t>
          </a:r>
        </a:p>
      </dsp:txBody>
      <dsp:txXfrm>
        <a:off x="353750" y="79808"/>
        <a:ext cx="1260258" cy="854398"/>
      </dsp:txXfrm>
    </dsp:sp>
    <dsp:sp modelId="{D31BDCF8-6318-43E7-8379-E8220136F5EA}">
      <dsp:nvSpPr>
        <dsp:cNvPr id="0" name=""/>
        <dsp:cNvSpPr/>
      </dsp:nvSpPr>
      <dsp:spPr>
        <a:xfrm>
          <a:off x="1677760" y="112648"/>
          <a:ext cx="2458060" cy="78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Final/follow-up survey administration instructional training</a:t>
          </a:r>
        </a:p>
      </dsp:txBody>
      <dsp:txXfrm>
        <a:off x="1677760" y="112648"/>
        <a:ext cx="2458060" cy="787027"/>
      </dsp:txXfrm>
    </dsp:sp>
    <dsp:sp modelId="{2E47826D-07F9-4744-B298-8F940419E0CD}">
      <dsp:nvSpPr>
        <dsp:cNvPr id="0" name=""/>
        <dsp:cNvSpPr/>
      </dsp:nvSpPr>
      <dsp:spPr>
        <a:xfrm rot="5400000">
          <a:off x="1995775" y="1987973"/>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7FAE3-5684-452A-9C97-CBEC38E3D146}">
      <dsp:nvSpPr>
        <dsp:cNvPr id="0" name=""/>
        <dsp:cNvSpPr/>
      </dsp:nvSpPr>
      <dsp:spPr>
        <a:xfrm>
          <a:off x="1782881" y="1097213"/>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January 12, 2024</a:t>
          </a:r>
        </a:p>
      </dsp:txBody>
      <dsp:txXfrm>
        <a:off x="1829111" y="1143443"/>
        <a:ext cx="1260258" cy="854398"/>
      </dsp:txXfrm>
    </dsp:sp>
    <dsp:sp modelId="{FFD5D2B6-BA30-4055-A7CA-318EDAA17094}">
      <dsp:nvSpPr>
        <dsp:cNvPr id="0" name=""/>
        <dsp:cNvSpPr/>
      </dsp:nvSpPr>
      <dsp:spPr>
        <a:xfrm>
          <a:off x="3302222" y="1197818"/>
          <a:ext cx="3369232" cy="7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All survey administration instructions e-mailed to named contact in each county.</a:t>
          </a:r>
        </a:p>
      </dsp:txBody>
      <dsp:txXfrm>
        <a:off x="3302222" y="1197818"/>
        <a:ext cx="3369232" cy="765293"/>
      </dsp:txXfrm>
    </dsp:sp>
    <dsp:sp modelId="{ED2810E3-3C22-4A83-AC83-C9FFA661B975}">
      <dsp:nvSpPr>
        <dsp:cNvPr id="0" name=""/>
        <dsp:cNvSpPr/>
      </dsp:nvSpPr>
      <dsp:spPr>
        <a:xfrm rot="5400000">
          <a:off x="3471135" y="3051608"/>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2B578-64AE-4C66-83B2-162C662AE340}">
      <dsp:nvSpPr>
        <dsp:cNvPr id="0" name=""/>
        <dsp:cNvSpPr/>
      </dsp:nvSpPr>
      <dsp:spPr>
        <a:xfrm>
          <a:off x="3258241" y="2160848"/>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January 22-March 15, 2024</a:t>
          </a:r>
        </a:p>
      </dsp:txBody>
      <dsp:txXfrm>
        <a:off x="3304471" y="2207078"/>
        <a:ext cx="1260258" cy="854398"/>
      </dsp:txXfrm>
    </dsp:sp>
    <dsp:sp modelId="{69F71F4C-F692-4676-A90A-235FDDD1D3B9}">
      <dsp:nvSpPr>
        <dsp:cNvPr id="0" name=""/>
        <dsp:cNvSpPr/>
      </dsp:nvSpPr>
      <dsp:spPr>
        <a:xfrm>
          <a:off x="4718552" y="2240852"/>
          <a:ext cx="2539876" cy="7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Survey administered to students</a:t>
          </a:r>
          <a:r>
            <a:rPr lang="en-US" sz="1200" kern="1200" dirty="0"/>
            <a:t>.</a:t>
          </a:r>
          <a:endParaRPr lang="en-US" sz="1200" b="1" kern="1200" dirty="0">
            <a:solidFill>
              <a:srgbClr val="00838B"/>
            </a:solidFill>
          </a:endParaRPr>
        </a:p>
      </dsp:txBody>
      <dsp:txXfrm>
        <a:off x="4718552" y="2240852"/>
        <a:ext cx="2539876" cy="765293"/>
      </dsp:txXfrm>
    </dsp:sp>
    <dsp:sp modelId="{C99F7F72-AFB0-46CC-AA28-844797AA5685}">
      <dsp:nvSpPr>
        <dsp:cNvPr id="0" name=""/>
        <dsp:cNvSpPr/>
      </dsp:nvSpPr>
      <dsp:spPr>
        <a:xfrm rot="5400000">
          <a:off x="4946496" y="4115243"/>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35DB2-4363-4270-AFAD-44B3D4C100B2}">
      <dsp:nvSpPr>
        <dsp:cNvPr id="0" name=""/>
        <dsp:cNvSpPr/>
      </dsp:nvSpPr>
      <dsp:spPr>
        <a:xfrm>
          <a:off x="4733602" y="3224483"/>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April-May 2024</a:t>
          </a:r>
        </a:p>
      </dsp:txBody>
      <dsp:txXfrm>
        <a:off x="4779832" y="3270713"/>
        <a:ext cx="1260258" cy="854398"/>
      </dsp:txXfrm>
    </dsp:sp>
    <dsp:sp modelId="{4FDE8928-9EB3-4D70-8F46-66CE016E5BA5}">
      <dsp:nvSpPr>
        <dsp:cNvPr id="0" name=""/>
        <dsp:cNvSpPr/>
      </dsp:nvSpPr>
      <dsp:spPr>
        <a:xfrm>
          <a:off x="6165789" y="3304487"/>
          <a:ext cx="2122424" cy="7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Quality Control and analytic period</a:t>
          </a:r>
        </a:p>
      </dsp:txBody>
      <dsp:txXfrm>
        <a:off x="6165789" y="3304487"/>
        <a:ext cx="2122424" cy="765293"/>
      </dsp:txXfrm>
    </dsp:sp>
    <dsp:sp modelId="{35F3D4A5-345B-4C71-B8AA-D88351D75050}">
      <dsp:nvSpPr>
        <dsp:cNvPr id="0" name=""/>
        <dsp:cNvSpPr/>
      </dsp:nvSpPr>
      <dsp:spPr>
        <a:xfrm>
          <a:off x="6208962" y="4604846"/>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May 2, 2024</a:t>
          </a:r>
        </a:p>
      </dsp:txBody>
      <dsp:txXfrm>
        <a:off x="6255192" y="4651076"/>
        <a:ext cx="1260258" cy="854398"/>
      </dsp:txXfrm>
    </dsp:sp>
    <dsp:sp modelId="{836479B8-01E5-422C-96F2-24AB3F6F7585}">
      <dsp:nvSpPr>
        <dsp:cNvPr id="0" name=""/>
        <dsp:cNvSpPr/>
      </dsp:nvSpPr>
      <dsp:spPr>
        <a:xfrm>
          <a:off x="7578238" y="4265258"/>
          <a:ext cx="1565758" cy="157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Highlights from State report provided at May Prevention Quarterly Meeting</a:t>
          </a:r>
        </a:p>
      </dsp:txBody>
      <dsp:txXfrm>
        <a:off x="7578238" y="4265258"/>
        <a:ext cx="1565758" cy="15793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10/31/2023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10/31/2023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pPr/>
              <a:t>8</a:t>
            </a:fld>
            <a:endParaRPr lang="en-US" dirty="0"/>
          </a:p>
        </p:txBody>
      </p:sp>
    </p:spTree>
    <p:extLst>
      <p:ext uri="{BB962C8B-B14F-4D97-AF65-F5344CB8AC3E}">
        <p14:creationId xmlns:p14="http://schemas.microsoft.com/office/powerpoint/2010/main" val="41115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37</a:t>
            </a:fld>
            <a:endParaRPr lang="en-US" dirty="0"/>
          </a:p>
        </p:txBody>
      </p:sp>
    </p:spTree>
    <p:extLst>
      <p:ext uri="{BB962C8B-B14F-4D97-AF65-F5344CB8AC3E}">
        <p14:creationId xmlns:p14="http://schemas.microsoft.com/office/powerpoint/2010/main" val="287518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44</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10/31/2023</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10/31/2023</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10/31/2023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10/31/2023</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October 31, 2023</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3777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90" r:id="rId5"/>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ncweb.pire.org/"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healtheknowledge.org/course/index.php?categoryid=89" TargetMode="External"/><Relationship Id="rId2" Type="http://schemas.openxmlformats.org/officeDocument/2006/relationships/hyperlink" Target="https://healtheknowledge.org/"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store.samhsa.gov/product/Prevention-Core-Competencies/PEP20-03-08-001"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healtheknowledge.org/course/index.php?categoryid=98"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healtheknowledge.org/course/index.php?categoryid=113"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daodas.sc.gov/education/upcoming-train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forum.cadca.org/forum2024"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hmpglobalevents.com/rx-summit/hotel-travel"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lifesaversconference.org/about/"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nienhius@daodas.sc.gov"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10/31/2023</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November 2, 2023</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E85E9-B182-4745-8B29-B266E7C064B8}"/>
              </a:ext>
            </a:extLst>
          </p:cNvPr>
          <p:cNvSpPr>
            <a:spLocks noGrp="1"/>
          </p:cNvSpPr>
          <p:nvPr>
            <p:ph idx="1"/>
          </p:nvPr>
        </p:nvSpPr>
        <p:spPr/>
        <p:txBody>
          <a:bodyPr/>
          <a:lstStyle/>
          <a:p>
            <a:pPr marL="0" indent="0" algn="ctr">
              <a:buNone/>
            </a:pPr>
            <a:endParaRPr lang="en-US" sz="5400" b="1" dirty="0"/>
          </a:p>
          <a:p>
            <a:pPr marL="0" indent="0" algn="ctr">
              <a:buNone/>
            </a:pPr>
            <a:r>
              <a:rPr lang="en-US" sz="5400" b="1" dirty="0" err="1"/>
              <a:t>Synar</a:t>
            </a:r>
            <a:r>
              <a:rPr lang="en-US" sz="5400" b="1" dirty="0"/>
              <a:t> Study-Timeline and Reminders</a:t>
            </a:r>
            <a:endParaRPr lang="en-US" dirty="0"/>
          </a:p>
        </p:txBody>
      </p:sp>
      <p:sp>
        <p:nvSpPr>
          <p:cNvPr id="3" name="Date Placeholder 2">
            <a:extLst>
              <a:ext uri="{FF2B5EF4-FFF2-40B4-BE49-F238E27FC236}">
                <a16:creationId xmlns:a16="http://schemas.microsoft.com/office/drawing/2014/main" id="{D3EE3F3C-3B7E-46B3-BEC6-1D33E7C64E31}"/>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66006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7995DD-30EC-4802-80CC-1A8C7C8F230A}"/>
              </a:ext>
            </a:extLst>
          </p:cNvPr>
          <p:cNvSpPr>
            <a:spLocks noGrp="1"/>
          </p:cNvSpPr>
          <p:nvPr>
            <p:ph idx="1"/>
          </p:nvPr>
        </p:nvSpPr>
        <p:spPr>
          <a:xfrm>
            <a:off x="272143" y="925285"/>
            <a:ext cx="11386457" cy="5534504"/>
          </a:xfrm>
        </p:spPr>
        <p:txBody>
          <a:bodyPr/>
          <a:lstStyle/>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007A021D-AF09-466C-BBBC-4EA8D202F7C9}"/>
              </a:ext>
            </a:extLst>
          </p:cNvPr>
          <p:cNvSpPr>
            <a:spLocks noGrp="1"/>
          </p:cNvSpPr>
          <p:nvPr>
            <p:ph type="dt" sz="half" idx="2"/>
          </p:nvPr>
        </p:nvSpPr>
        <p:spPr/>
        <p:txBody>
          <a:bodyPr/>
          <a:lstStyle/>
          <a:p>
            <a:fld id="{D32C9CBE-BB3D-4D4A-BBA2-C9CC33C12E4A}" type="datetime1">
              <a:rPr lang="en-US" smtClean="0"/>
              <a:t>10/31/2023</a:t>
            </a:fld>
            <a:endParaRPr lang="en-US" dirty="0"/>
          </a:p>
        </p:txBody>
      </p:sp>
      <p:graphicFrame>
        <p:nvGraphicFramePr>
          <p:cNvPr id="6" name="Table 5">
            <a:extLst>
              <a:ext uri="{FF2B5EF4-FFF2-40B4-BE49-F238E27FC236}">
                <a16:creationId xmlns:a16="http://schemas.microsoft.com/office/drawing/2014/main" id="{D20C5EF9-7AD2-4884-A03C-E35890FE257D}"/>
              </a:ext>
            </a:extLst>
          </p:cNvPr>
          <p:cNvGraphicFramePr>
            <a:graphicFrameLocks noGrp="1"/>
          </p:cNvGraphicFramePr>
          <p:nvPr>
            <p:extLst>
              <p:ext uri="{D42A27DB-BD31-4B8C-83A1-F6EECF244321}">
                <p14:modId xmlns:p14="http://schemas.microsoft.com/office/powerpoint/2010/main" val="287076568"/>
              </p:ext>
            </p:extLst>
          </p:nvPr>
        </p:nvGraphicFramePr>
        <p:xfrm>
          <a:off x="359229" y="1400573"/>
          <a:ext cx="11190514" cy="4918359"/>
        </p:xfrm>
        <a:graphic>
          <a:graphicData uri="http://schemas.openxmlformats.org/drawingml/2006/table">
            <a:tbl>
              <a:tblPr firstRow="1" firstCol="1" bandRow="1">
                <a:tableStyleId>{5C22544A-7EE6-4342-B048-85BDC9FD1C3A}</a:tableStyleId>
              </a:tblPr>
              <a:tblGrid>
                <a:gridCol w="7891285">
                  <a:extLst>
                    <a:ext uri="{9D8B030D-6E8A-4147-A177-3AD203B41FA5}">
                      <a16:colId xmlns:a16="http://schemas.microsoft.com/office/drawing/2014/main" val="1342834170"/>
                    </a:ext>
                  </a:extLst>
                </a:gridCol>
                <a:gridCol w="3299229">
                  <a:extLst>
                    <a:ext uri="{9D8B030D-6E8A-4147-A177-3AD203B41FA5}">
                      <a16:colId xmlns:a16="http://schemas.microsoft.com/office/drawing/2014/main" val="4174448738"/>
                    </a:ext>
                  </a:extLst>
                </a:gridCol>
              </a:tblGrid>
              <a:tr h="217044">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0788385"/>
                  </a:ext>
                </a:extLst>
              </a:tr>
              <a:tr h="461197">
                <a:tc>
                  <a:txBody>
                    <a:bodyPr/>
                    <a:lstStyle/>
                    <a:p>
                      <a:pPr marL="0" marR="0">
                        <a:lnSpc>
                          <a:spcPct val="107000"/>
                        </a:lnSpc>
                        <a:spcBef>
                          <a:spcPts val="0"/>
                        </a:spcBef>
                        <a:spcAft>
                          <a:spcPts val="0"/>
                        </a:spcAft>
                      </a:pPr>
                      <a:r>
                        <a:rPr lang="en-US" sz="1400" dirty="0">
                          <a:effectLst/>
                        </a:rPr>
                        <a:t>Pre-YATS Tasks - Group One            </a:t>
                      </a:r>
                      <a:r>
                        <a:rPr lang="en-US" sz="1400" u="sng" dirty="0">
                          <a:effectLst/>
                        </a:rPr>
                        <a:t>   (</a:t>
                      </a:r>
                      <a:r>
                        <a:rPr lang="en-US" sz="1400" dirty="0">
                          <a:effectLst/>
                        </a:rPr>
                        <a:t>Regions 1 and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Deadline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52702520"/>
                  </a:ext>
                </a:extLst>
              </a:tr>
              <a:tr h="730846">
                <a:tc>
                  <a:txBody>
                    <a:bodyPr/>
                    <a:lstStyle/>
                    <a:p>
                      <a:pPr marL="0" marR="0">
                        <a:lnSpc>
                          <a:spcPct val="107000"/>
                        </a:lnSpc>
                        <a:spcBef>
                          <a:spcPts val="0"/>
                        </a:spcBef>
                        <a:spcAft>
                          <a:spcPts val="0"/>
                        </a:spcAft>
                      </a:pPr>
                      <a:r>
                        <a:rPr lang="en-US" sz="1600" dirty="0">
                          <a:solidFill>
                            <a:schemeClr val="bg1"/>
                          </a:solidFill>
                          <a:effectLst/>
                        </a:rPr>
                        <a:t>Provide the name, email address and phone number for the </a:t>
                      </a:r>
                      <a:r>
                        <a:rPr lang="en-US" sz="1600" dirty="0" err="1">
                          <a:solidFill>
                            <a:schemeClr val="bg1"/>
                          </a:solidFill>
                          <a:effectLst/>
                        </a:rPr>
                        <a:t>Synar</a:t>
                      </a:r>
                      <a:r>
                        <a:rPr lang="en-US" sz="1600" dirty="0">
                          <a:solidFill>
                            <a:schemeClr val="bg1"/>
                          </a:solidFill>
                          <a:effectLst/>
                        </a:rPr>
                        <a:t> Study Coordinator and Back-up coordinator for your county(</a:t>
                      </a:r>
                      <a:r>
                        <a:rPr lang="en-US" sz="1600" dirty="0" err="1">
                          <a:solidFill>
                            <a:schemeClr val="bg1"/>
                          </a:solidFill>
                          <a:effectLst/>
                        </a:rPr>
                        <a:t>ies</a:t>
                      </a:r>
                      <a:r>
                        <a:rPr lang="en-US" sz="1600" dirty="0">
                          <a:solidFill>
                            <a:schemeClr val="bg1"/>
                          </a:solidFill>
                          <a:effectLst/>
                        </a:rPr>
                        <a:t>). Email to </a:t>
                      </a:r>
                      <a:r>
                        <a:rPr lang="en-US" sz="1600" u="sng" dirty="0">
                          <a:solidFill>
                            <a:schemeClr val="bg1"/>
                          </a:solidFill>
                          <a:effectLst/>
                          <a:hlinkClick r:id="rId2">
                            <a:extLst>
                              <a:ext uri="{A12FA001-AC4F-418D-AE19-62706E023703}">
                                <ahyp:hlinkClr xmlns:ahyp="http://schemas.microsoft.com/office/drawing/2018/hyperlinkcolor" val="tx"/>
                              </a:ext>
                            </a:extLst>
                          </a:hlinkClick>
                        </a:rPr>
                        <a:t>Prevention@daodas.sc.gov</a:t>
                      </a: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10/20/2023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2227602"/>
                  </a:ext>
                </a:extLst>
              </a:tr>
              <a:tr h="1060167">
                <a:tc>
                  <a:txBody>
                    <a:bodyPr/>
                    <a:lstStyle/>
                    <a:p>
                      <a:pPr marL="0" marR="0">
                        <a:lnSpc>
                          <a:spcPct val="107000"/>
                        </a:lnSpc>
                        <a:spcBef>
                          <a:spcPts val="0"/>
                        </a:spcBef>
                        <a:spcAft>
                          <a:spcPts val="0"/>
                        </a:spcAft>
                      </a:pPr>
                      <a:r>
                        <a:rPr lang="en-US" sz="1600" dirty="0">
                          <a:solidFill>
                            <a:schemeClr val="bg1"/>
                          </a:solidFill>
                          <a:effectLst/>
                        </a:rPr>
                        <a:t>Complete the mandatory Annual </a:t>
                      </a:r>
                      <a:r>
                        <a:rPr lang="en-US" sz="1600" dirty="0" err="1">
                          <a:solidFill>
                            <a:schemeClr val="bg1"/>
                          </a:solidFill>
                          <a:effectLst/>
                        </a:rPr>
                        <a:t>Synar</a:t>
                      </a:r>
                      <a:r>
                        <a:rPr lang="en-US" sz="1600" dirty="0">
                          <a:solidFill>
                            <a:schemeClr val="bg1"/>
                          </a:solidFill>
                          <a:effectLst/>
                        </a:rPr>
                        <a:t> Training and email the </a:t>
                      </a:r>
                      <a:r>
                        <a:rPr lang="en-US" sz="1600" u="sng" dirty="0">
                          <a:solidFill>
                            <a:schemeClr val="bg1"/>
                          </a:solidFill>
                          <a:effectLst/>
                          <a:hlinkClick r:id="rId2">
                            <a:extLst>
                              <a:ext uri="{A12FA001-AC4F-418D-AE19-62706E023703}">
                                <ahyp:hlinkClr xmlns:ahyp="http://schemas.microsoft.com/office/drawing/2018/hyperlinkcolor" val="tx"/>
                              </a:ext>
                            </a:extLst>
                          </a:hlinkClick>
                        </a:rPr>
                        <a:t>Prevention@daodas.sc.gov</a:t>
                      </a:r>
                      <a:r>
                        <a:rPr lang="en-US" sz="1600" dirty="0">
                          <a:solidFill>
                            <a:schemeClr val="bg1"/>
                          </a:solidFill>
                          <a:effectLst/>
                        </a:rPr>
                        <a:t> the training completion certificates (with your names printed or signed on the certificates)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10/23/2023-11/10/2023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2664330"/>
                  </a:ext>
                </a:extLst>
              </a:tr>
              <a:tr h="251718">
                <a:tc>
                  <a:txBody>
                    <a:bodyPr/>
                    <a:lstStyle/>
                    <a:p>
                      <a:pPr marL="0" marR="0">
                        <a:lnSpc>
                          <a:spcPct val="107000"/>
                        </a:lnSpc>
                        <a:spcBef>
                          <a:spcPts val="0"/>
                        </a:spcBef>
                        <a:spcAft>
                          <a:spcPts val="0"/>
                        </a:spcAft>
                      </a:pP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0773468"/>
                  </a:ext>
                </a:extLst>
              </a:tr>
              <a:tr h="461197">
                <a:tc>
                  <a:txBody>
                    <a:bodyPr/>
                    <a:lstStyle/>
                    <a:p>
                      <a:pPr marL="0" marR="0">
                        <a:lnSpc>
                          <a:spcPct val="107000"/>
                        </a:lnSpc>
                        <a:spcBef>
                          <a:spcPts val="0"/>
                        </a:spcBef>
                        <a:spcAft>
                          <a:spcPts val="0"/>
                        </a:spcAft>
                      </a:pPr>
                      <a:r>
                        <a:rPr lang="en-US" sz="1600" dirty="0">
                          <a:solidFill>
                            <a:schemeClr val="bg1"/>
                          </a:solidFill>
                          <a:effectLst/>
                        </a:rPr>
                        <a:t>YATS Timeframe - Group One           </a:t>
                      </a:r>
                      <a:r>
                        <a:rPr lang="en-US" sz="1600" u="sng" dirty="0">
                          <a:solidFill>
                            <a:schemeClr val="bg1"/>
                          </a:solidFill>
                          <a:effectLst/>
                        </a:rPr>
                        <a:t>   (</a:t>
                      </a:r>
                      <a:r>
                        <a:rPr lang="en-US" sz="1600" dirty="0">
                          <a:solidFill>
                            <a:schemeClr val="bg1"/>
                          </a:solidFill>
                          <a:effectLst/>
                        </a:rPr>
                        <a:t>Regions 1 and 4)</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Deadline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83118190"/>
                  </a:ext>
                </a:extLst>
              </a:tr>
              <a:tr h="515170">
                <a:tc>
                  <a:txBody>
                    <a:bodyPr/>
                    <a:lstStyle/>
                    <a:p>
                      <a:pPr marL="0" marR="0">
                        <a:lnSpc>
                          <a:spcPct val="107000"/>
                        </a:lnSpc>
                        <a:spcBef>
                          <a:spcPts val="0"/>
                        </a:spcBef>
                        <a:spcAft>
                          <a:spcPts val="0"/>
                        </a:spcAft>
                      </a:pPr>
                      <a:r>
                        <a:rPr lang="en-US" sz="1600" dirty="0">
                          <a:solidFill>
                            <a:schemeClr val="bg1"/>
                          </a:solidFill>
                          <a:effectLst/>
                        </a:rPr>
                        <a:t>Outlet Verification (start recruiting youth and adult volunteers during this time) Outlet list will be provided by November 2</a:t>
                      </a:r>
                      <a:r>
                        <a:rPr lang="en-US" sz="1600" baseline="30000" dirty="0">
                          <a:solidFill>
                            <a:schemeClr val="bg1"/>
                          </a:solidFill>
                          <a:effectLst/>
                        </a:rPr>
                        <a:t>nd</a:t>
                      </a:r>
                      <a:r>
                        <a:rPr lang="en-US" sz="1600" dirty="0">
                          <a:solidFill>
                            <a:schemeClr val="bg1"/>
                          </a:solidFill>
                          <a:effectLst/>
                        </a:rPr>
                        <a:t> at the Prevention Quarterly Meeting</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11/27/2023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069904"/>
                  </a:ext>
                </a:extLst>
              </a:tr>
              <a:tr h="251718">
                <a:tc>
                  <a:txBody>
                    <a:bodyPr/>
                    <a:lstStyle/>
                    <a:p>
                      <a:pPr marL="0" marR="0">
                        <a:lnSpc>
                          <a:spcPct val="107000"/>
                        </a:lnSpc>
                        <a:spcBef>
                          <a:spcPts val="0"/>
                        </a:spcBef>
                        <a:spcAft>
                          <a:spcPts val="0"/>
                        </a:spcAft>
                      </a:pPr>
                      <a:r>
                        <a:rPr lang="en-US" sz="1600" dirty="0">
                          <a:solidFill>
                            <a:schemeClr val="bg1"/>
                          </a:solidFill>
                          <a:effectLst/>
                        </a:rPr>
                        <a:t>Complete the </a:t>
                      </a:r>
                      <a:r>
                        <a:rPr lang="en-US" sz="1600" dirty="0" err="1">
                          <a:solidFill>
                            <a:schemeClr val="bg1"/>
                          </a:solidFill>
                          <a:effectLst/>
                        </a:rPr>
                        <a:t>Synar</a:t>
                      </a:r>
                      <a:r>
                        <a:rPr lang="en-US" sz="1600" dirty="0">
                          <a:solidFill>
                            <a:schemeClr val="bg1"/>
                          </a:solidFill>
                          <a:effectLst/>
                        </a:rPr>
                        <a:t> Study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12/11/23-2/29/24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22918135"/>
                  </a:ext>
                </a:extLst>
              </a:tr>
              <a:tr h="251718">
                <a:tc>
                  <a:txBody>
                    <a:bodyPr/>
                    <a:lstStyle/>
                    <a:p>
                      <a:pPr marL="0" marR="0">
                        <a:lnSpc>
                          <a:spcPct val="107000"/>
                        </a:lnSpc>
                        <a:spcBef>
                          <a:spcPts val="0"/>
                        </a:spcBef>
                        <a:spcAft>
                          <a:spcPts val="0"/>
                        </a:spcAft>
                      </a:pPr>
                      <a:r>
                        <a:rPr lang="en-US" sz="1600" dirty="0">
                          <a:solidFill>
                            <a:schemeClr val="bg1"/>
                          </a:solidFill>
                          <a:effectLst/>
                        </a:rPr>
                        <a:t>Request an extension due to extenuating circumstances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2/15/2024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9523603"/>
                  </a:ext>
                </a:extLst>
              </a:tr>
              <a:tr h="717584">
                <a:tc>
                  <a:txBody>
                    <a:bodyPr/>
                    <a:lstStyle/>
                    <a:p>
                      <a:pPr marL="0" marR="0">
                        <a:lnSpc>
                          <a:spcPct val="107000"/>
                        </a:lnSpc>
                        <a:spcBef>
                          <a:spcPts val="0"/>
                        </a:spcBef>
                        <a:spcAft>
                          <a:spcPts val="0"/>
                        </a:spcAft>
                      </a:pPr>
                      <a:r>
                        <a:rPr lang="en-US" sz="1600" dirty="0">
                          <a:solidFill>
                            <a:schemeClr val="bg1"/>
                          </a:solidFill>
                          <a:effectLst/>
                        </a:rPr>
                        <a:t>Send all YATS forms to DAODAS at 1801 Main Street, 12th Floor, Columbia, SC 29201 (see the </a:t>
                      </a:r>
                      <a:r>
                        <a:rPr lang="en-US" sz="1600" dirty="0" err="1">
                          <a:solidFill>
                            <a:schemeClr val="bg1"/>
                          </a:solidFill>
                          <a:effectLst/>
                        </a:rPr>
                        <a:t>Synar</a:t>
                      </a:r>
                      <a:r>
                        <a:rPr lang="en-US" sz="1600" dirty="0">
                          <a:solidFill>
                            <a:schemeClr val="bg1"/>
                          </a:solidFill>
                          <a:effectLst/>
                        </a:rPr>
                        <a:t> Manual); postmarked by: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3/8/2024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6691163"/>
                  </a:ext>
                </a:extLst>
              </a:tr>
            </a:tbl>
          </a:graphicData>
        </a:graphic>
      </p:graphicFrame>
      <p:sp>
        <p:nvSpPr>
          <p:cNvPr id="7" name="Rectangle 6">
            <a:extLst>
              <a:ext uri="{FF2B5EF4-FFF2-40B4-BE49-F238E27FC236}">
                <a16:creationId xmlns:a16="http://schemas.microsoft.com/office/drawing/2014/main" id="{8E450FCF-C005-4D8B-8D2E-A1E4C4132E9B}"/>
              </a:ext>
            </a:extLst>
          </p:cNvPr>
          <p:cNvSpPr/>
          <p:nvPr/>
        </p:nvSpPr>
        <p:spPr>
          <a:xfrm>
            <a:off x="3190551" y="724877"/>
            <a:ext cx="6185155" cy="461665"/>
          </a:xfrm>
          <a:prstGeom prst="rect">
            <a:avLst/>
          </a:prstGeom>
        </p:spPr>
        <p:txBody>
          <a:bodyPr wrap="none">
            <a:spAutoFit/>
          </a:bodyPr>
          <a:lstStyle/>
          <a:p>
            <a:r>
              <a:rPr lang="en-US" sz="2400" b="1" dirty="0">
                <a:latin typeface="Calibri" panose="020F0502020204030204" pitchFamily="34" charset="0"/>
                <a:ea typeface="Times New Roman" panose="02020603050405020304" pitchFamily="18" charset="0"/>
              </a:rPr>
              <a:t>FY2024 </a:t>
            </a:r>
            <a:r>
              <a:rPr lang="en-US" sz="2400" b="1" dirty="0" err="1">
                <a:latin typeface="Calibri" panose="020F0502020204030204" pitchFamily="34" charset="0"/>
                <a:ea typeface="Times New Roman" panose="02020603050405020304" pitchFamily="18" charset="0"/>
              </a:rPr>
              <a:t>Synar</a:t>
            </a:r>
            <a:r>
              <a:rPr lang="en-US" sz="2400" b="1" dirty="0">
                <a:latin typeface="Calibri" panose="020F0502020204030204" pitchFamily="34" charset="0"/>
                <a:ea typeface="Times New Roman" panose="02020603050405020304" pitchFamily="18" charset="0"/>
              </a:rPr>
              <a:t> Important Dates and Instructions</a:t>
            </a:r>
            <a:endParaRPr lang="en-US" sz="2400" dirty="0"/>
          </a:p>
        </p:txBody>
      </p:sp>
      <p:sp>
        <p:nvSpPr>
          <p:cNvPr id="8" name="Rectangle 7">
            <a:extLst>
              <a:ext uri="{FF2B5EF4-FFF2-40B4-BE49-F238E27FC236}">
                <a16:creationId xmlns:a16="http://schemas.microsoft.com/office/drawing/2014/main" id="{AFF5EA14-5876-4715-AC01-704D5F5F271E}"/>
              </a:ext>
            </a:extLst>
          </p:cNvPr>
          <p:cNvSpPr/>
          <p:nvPr/>
        </p:nvSpPr>
        <p:spPr>
          <a:xfrm>
            <a:off x="533400" y="978263"/>
            <a:ext cx="2566921" cy="369332"/>
          </a:xfrm>
          <a:prstGeom prst="rect">
            <a:avLst/>
          </a:prstGeom>
        </p:spPr>
        <p:txBody>
          <a:bodyPr wrap="none">
            <a:spAutoFit/>
          </a:bodyPr>
          <a:lstStyle/>
          <a:p>
            <a:r>
              <a:rPr lang="en-US" b="1" dirty="0"/>
              <a:t>Group 1: Regions 1 and 4</a:t>
            </a:r>
          </a:p>
        </p:txBody>
      </p:sp>
    </p:spTree>
    <p:extLst>
      <p:ext uri="{BB962C8B-B14F-4D97-AF65-F5344CB8AC3E}">
        <p14:creationId xmlns:p14="http://schemas.microsoft.com/office/powerpoint/2010/main" val="163916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BDC4A9-4F3E-4AA3-A01E-221D322E43E7}"/>
              </a:ext>
            </a:extLst>
          </p:cNvPr>
          <p:cNvSpPr>
            <a:spLocks noGrp="1"/>
          </p:cNvSpPr>
          <p:nvPr>
            <p:ph idx="1"/>
          </p:nvPr>
        </p:nvSpPr>
        <p:spPr>
          <a:xfrm>
            <a:off x="239486" y="838201"/>
            <a:ext cx="11473543" cy="5030894"/>
          </a:xfrm>
        </p:spPr>
        <p:txBody>
          <a:bodyPr/>
          <a:lstStyle/>
          <a:p>
            <a:pPr algn="ctr"/>
            <a:r>
              <a:rPr lang="en-US" sz="2400" b="1" dirty="0">
                <a:latin typeface="Calibri" panose="020F0502020204030204" pitchFamily="34" charset="0"/>
                <a:ea typeface="Times New Roman" panose="02020603050405020304" pitchFamily="18" charset="0"/>
              </a:rPr>
              <a:t>FY2024 </a:t>
            </a:r>
            <a:r>
              <a:rPr lang="en-US" sz="2400" b="1" dirty="0" err="1">
                <a:latin typeface="Calibri" panose="020F0502020204030204" pitchFamily="34" charset="0"/>
                <a:ea typeface="Times New Roman" panose="02020603050405020304" pitchFamily="18" charset="0"/>
              </a:rPr>
              <a:t>Synar</a:t>
            </a:r>
            <a:r>
              <a:rPr lang="en-US" sz="2400" b="1" dirty="0">
                <a:latin typeface="Calibri" panose="020F0502020204030204" pitchFamily="34" charset="0"/>
                <a:ea typeface="Times New Roman" panose="02020603050405020304" pitchFamily="18" charset="0"/>
              </a:rPr>
              <a:t> Important Dates and Instructions</a:t>
            </a:r>
            <a:endParaRPr lang="en-US" sz="2400" b="1" dirty="0"/>
          </a:p>
        </p:txBody>
      </p:sp>
      <p:sp>
        <p:nvSpPr>
          <p:cNvPr id="3" name="Date Placeholder 2">
            <a:extLst>
              <a:ext uri="{FF2B5EF4-FFF2-40B4-BE49-F238E27FC236}">
                <a16:creationId xmlns:a16="http://schemas.microsoft.com/office/drawing/2014/main" id="{D7F3C9BE-75FF-4F94-93B8-90AA07066BD0}"/>
              </a:ext>
            </a:extLst>
          </p:cNvPr>
          <p:cNvSpPr>
            <a:spLocks noGrp="1"/>
          </p:cNvSpPr>
          <p:nvPr>
            <p:ph type="dt" sz="half" idx="2"/>
          </p:nvPr>
        </p:nvSpPr>
        <p:spPr/>
        <p:txBody>
          <a:bodyPr/>
          <a:lstStyle/>
          <a:p>
            <a:fld id="{D32C9CBE-BB3D-4D4A-BBA2-C9CC33C12E4A}" type="datetime1">
              <a:rPr lang="en-US" smtClean="0"/>
              <a:t>10/31/2023</a:t>
            </a:fld>
            <a:endParaRPr lang="en-US" dirty="0"/>
          </a:p>
        </p:txBody>
      </p:sp>
      <p:graphicFrame>
        <p:nvGraphicFramePr>
          <p:cNvPr id="4" name="Table 3">
            <a:extLst>
              <a:ext uri="{FF2B5EF4-FFF2-40B4-BE49-F238E27FC236}">
                <a16:creationId xmlns:a16="http://schemas.microsoft.com/office/drawing/2014/main" id="{4E5D1A23-54E9-4F5B-B7F3-88ECF2D57ED7}"/>
              </a:ext>
            </a:extLst>
          </p:cNvPr>
          <p:cNvGraphicFramePr>
            <a:graphicFrameLocks noGrp="1"/>
          </p:cNvGraphicFramePr>
          <p:nvPr>
            <p:extLst>
              <p:ext uri="{D42A27DB-BD31-4B8C-83A1-F6EECF244321}">
                <p14:modId xmlns:p14="http://schemas.microsoft.com/office/powerpoint/2010/main" val="3492434213"/>
              </p:ext>
            </p:extLst>
          </p:nvPr>
        </p:nvGraphicFramePr>
        <p:xfrm>
          <a:off x="370112" y="1373663"/>
          <a:ext cx="11473543" cy="5268688"/>
        </p:xfrm>
        <a:graphic>
          <a:graphicData uri="http://schemas.openxmlformats.org/drawingml/2006/table">
            <a:tbl>
              <a:tblPr firstRow="1" firstCol="1" bandRow="1">
                <a:tableStyleId>{5C22544A-7EE6-4342-B048-85BDC9FD1C3A}</a:tableStyleId>
              </a:tblPr>
              <a:tblGrid>
                <a:gridCol w="8029043">
                  <a:extLst>
                    <a:ext uri="{9D8B030D-6E8A-4147-A177-3AD203B41FA5}">
                      <a16:colId xmlns:a16="http://schemas.microsoft.com/office/drawing/2014/main" val="1145126313"/>
                    </a:ext>
                  </a:extLst>
                </a:gridCol>
                <a:gridCol w="3444500">
                  <a:extLst>
                    <a:ext uri="{9D8B030D-6E8A-4147-A177-3AD203B41FA5}">
                      <a16:colId xmlns:a16="http://schemas.microsoft.com/office/drawing/2014/main" val="1038326961"/>
                    </a:ext>
                  </a:extLst>
                </a:gridCol>
              </a:tblGrid>
              <a:tr h="529829">
                <a:tc>
                  <a:txBody>
                    <a:bodyPr/>
                    <a:lstStyle/>
                    <a:p>
                      <a:pPr marL="0" marR="0">
                        <a:lnSpc>
                          <a:spcPct val="107000"/>
                        </a:lnSpc>
                        <a:spcBef>
                          <a:spcPts val="0"/>
                        </a:spcBef>
                        <a:spcAft>
                          <a:spcPts val="0"/>
                        </a:spcAft>
                      </a:pPr>
                      <a:r>
                        <a:rPr lang="en-US" sz="1600" dirty="0">
                          <a:solidFill>
                            <a:schemeClr val="bg1"/>
                          </a:solidFill>
                          <a:effectLst/>
                        </a:rPr>
                        <a:t>Pre-YATS Tasks - Group Two                            </a:t>
                      </a:r>
                      <a:r>
                        <a:rPr lang="en-US" sz="1600" u="sng" dirty="0">
                          <a:solidFill>
                            <a:schemeClr val="bg1"/>
                          </a:solidFill>
                          <a:effectLst/>
                        </a:rPr>
                        <a:t>   (</a:t>
                      </a:r>
                      <a:r>
                        <a:rPr lang="en-US" sz="1600" dirty="0">
                          <a:solidFill>
                            <a:schemeClr val="bg1"/>
                          </a:solidFill>
                          <a:effectLst/>
                        </a:rPr>
                        <a:t>Regions 2 and 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Deadline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68963385"/>
                  </a:ext>
                </a:extLst>
              </a:tr>
              <a:tr h="839600">
                <a:tc>
                  <a:txBody>
                    <a:bodyPr/>
                    <a:lstStyle/>
                    <a:p>
                      <a:pPr marL="0" marR="0">
                        <a:lnSpc>
                          <a:spcPct val="107000"/>
                        </a:lnSpc>
                        <a:spcBef>
                          <a:spcPts val="0"/>
                        </a:spcBef>
                        <a:spcAft>
                          <a:spcPts val="0"/>
                        </a:spcAft>
                      </a:pPr>
                      <a:r>
                        <a:rPr lang="en-US" sz="1600" dirty="0">
                          <a:solidFill>
                            <a:schemeClr val="bg1"/>
                          </a:solidFill>
                          <a:effectLst/>
                        </a:rPr>
                        <a:t>Provide the name, email address and phone number for the </a:t>
                      </a:r>
                      <a:r>
                        <a:rPr lang="en-US" sz="1600" dirty="0" err="1">
                          <a:solidFill>
                            <a:schemeClr val="bg1"/>
                          </a:solidFill>
                          <a:effectLst/>
                        </a:rPr>
                        <a:t>Synar</a:t>
                      </a:r>
                      <a:r>
                        <a:rPr lang="en-US" sz="1600" dirty="0">
                          <a:solidFill>
                            <a:schemeClr val="bg1"/>
                          </a:solidFill>
                          <a:effectLst/>
                        </a:rPr>
                        <a:t> Study Coordinator and Back-up coordinator for your county(</a:t>
                      </a:r>
                      <a:r>
                        <a:rPr lang="en-US" sz="1600" dirty="0" err="1">
                          <a:solidFill>
                            <a:schemeClr val="bg1"/>
                          </a:solidFill>
                          <a:effectLst/>
                        </a:rPr>
                        <a:t>ies</a:t>
                      </a:r>
                      <a:r>
                        <a:rPr lang="en-US" sz="1600" dirty="0">
                          <a:solidFill>
                            <a:schemeClr val="bg1"/>
                          </a:solidFill>
                          <a:effectLst/>
                        </a:rPr>
                        <a:t>). Email to </a:t>
                      </a:r>
                      <a:r>
                        <a:rPr lang="en-US" sz="1600" u="sng" dirty="0">
                          <a:solidFill>
                            <a:schemeClr val="bg1"/>
                          </a:solidFill>
                          <a:effectLst/>
                          <a:hlinkClick r:id="rId2">
                            <a:extLst>
                              <a:ext uri="{A12FA001-AC4F-418D-AE19-62706E023703}">
                                <ahyp:hlinkClr xmlns:ahyp="http://schemas.microsoft.com/office/drawing/2018/hyperlinkcolor" val="tx"/>
                              </a:ext>
                            </a:extLst>
                          </a:hlinkClick>
                        </a:rPr>
                        <a:t>Prevention@daodas.sc.gov</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1/12/2024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3075318"/>
                  </a:ext>
                </a:extLst>
              </a:tr>
              <a:tr h="1217929">
                <a:tc>
                  <a:txBody>
                    <a:bodyPr/>
                    <a:lstStyle/>
                    <a:p>
                      <a:pPr marL="0" marR="0">
                        <a:lnSpc>
                          <a:spcPct val="107000"/>
                        </a:lnSpc>
                        <a:spcBef>
                          <a:spcPts val="0"/>
                        </a:spcBef>
                        <a:spcAft>
                          <a:spcPts val="0"/>
                        </a:spcAft>
                      </a:pPr>
                      <a:r>
                        <a:rPr lang="en-US" sz="1600" dirty="0">
                          <a:solidFill>
                            <a:schemeClr val="bg1"/>
                          </a:solidFill>
                          <a:effectLst/>
                        </a:rPr>
                        <a:t>Complete the mandatory Annual </a:t>
                      </a:r>
                      <a:r>
                        <a:rPr lang="en-US" sz="1600" dirty="0" err="1">
                          <a:solidFill>
                            <a:schemeClr val="bg1"/>
                          </a:solidFill>
                          <a:effectLst/>
                        </a:rPr>
                        <a:t>Synar</a:t>
                      </a:r>
                      <a:r>
                        <a:rPr lang="en-US" sz="1600" dirty="0">
                          <a:solidFill>
                            <a:schemeClr val="bg1"/>
                          </a:solidFill>
                          <a:effectLst/>
                        </a:rPr>
                        <a:t> Training and email </a:t>
                      </a:r>
                      <a:r>
                        <a:rPr lang="en-US" sz="1600" u="sng" dirty="0">
                          <a:solidFill>
                            <a:schemeClr val="bg1"/>
                          </a:solidFill>
                          <a:effectLst/>
                          <a:hlinkClick r:id="rId2">
                            <a:extLst>
                              <a:ext uri="{A12FA001-AC4F-418D-AE19-62706E023703}">
                                <ahyp:hlinkClr xmlns:ahyp="http://schemas.microsoft.com/office/drawing/2018/hyperlinkcolor" val="tx"/>
                              </a:ext>
                            </a:extLst>
                          </a:hlinkClick>
                        </a:rPr>
                        <a:t>Prevention@daodas.sc.gov</a:t>
                      </a:r>
                      <a:r>
                        <a:rPr lang="en-US" sz="1600" dirty="0">
                          <a:solidFill>
                            <a:schemeClr val="bg1"/>
                          </a:solidFill>
                          <a:effectLst/>
                        </a:rPr>
                        <a:t> the training completion certificate (with your name printed or signed on the certificate)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1/15/24-2/2/24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69979934"/>
                  </a:ext>
                </a:extLst>
              </a:tr>
              <a:tr h="259280">
                <a:tc>
                  <a:txBody>
                    <a:bodyPr/>
                    <a:lstStyle/>
                    <a:p>
                      <a:pPr marL="0" marR="0">
                        <a:lnSpc>
                          <a:spcPct val="107000"/>
                        </a:lnSpc>
                        <a:spcBef>
                          <a:spcPts val="0"/>
                        </a:spcBef>
                        <a:spcAft>
                          <a:spcPts val="0"/>
                        </a:spcAft>
                      </a:pPr>
                      <a:r>
                        <a:rPr lang="en-US" sz="1600">
                          <a:solidFill>
                            <a:schemeClr val="bg1"/>
                          </a:solidFill>
                          <a:effectLst/>
                        </a:rPr>
                        <a:t> </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1687518"/>
                  </a:ext>
                </a:extLst>
              </a:tr>
              <a:tr h="529829">
                <a:tc>
                  <a:txBody>
                    <a:bodyPr/>
                    <a:lstStyle/>
                    <a:p>
                      <a:pPr marL="0" marR="0">
                        <a:lnSpc>
                          <a:spcPct val="107000"/>
                        </a:lnSpc>
                        <a:spcBef>
                          <a:spcPts val="0"/>
                        </a:spcBef>
                        <a:spcAft>
                          <a:spcPts val="0"/>
                        </a:spcAft>
                      </a:pPr>
                      <a:r>
                        <a:rPr lang="en-US" sz="1600">
                          <a:solidFill>
                            <a:schemeClr val="bg1"/>
                          </a:solidFill>
                          <a:effectLst/>
                        </a:rPr>
                        <a:t>YATS Timeframe - Group Two                         </a:t>
                      </a:r>
                      <a:r>
                        <a:rPr lang="en-US" sz="1600" u="sng">
                          <a:solidFill>
                            <a:schemeClr val="bg1"/>
                          </a:solidFill>
                          <a:effectLst/>
                        </a:rPr>
                        <a:t>   (</a:t>
                      </a:r>
                      <a:r>
                        <a:rPr lang="en-US" sz="1600">
                          <a:solidFill>
                            <a:schemeClr val="bg1"/>
                          </a:solidFill>
                          <a:effectLst/>
                        </a:rPr>
                        <a:t>Regions 2 and 3)</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Deadline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1436952"/>
                  </a:ext>
                </a:extLst>
              </a:tr>
              <a:tr h="549295">
                <a:tc>
                  <a:txBody>
                    <a:bodyPr/>
                    <a:lstStyle/>
                    <a:p>
                      <a:pPr marL="0" marR="0">
                        <a:lnSpc>
                          <a:spcPct val="107000"/>
                        </a:lnSpc>
                        <a:spcBef>
                          <a:spcPts val="0"/>
                        </a:spcBef>
                        <a:spcAft>
                          <a:spcPts val="0"/>
                        </a:spcAft>
                      </a:pPr>
                      <a:r>
                        <a:rPr lang="en-US" sz="1600">
                          <a:solidFill>
                            <a:schemeClr val="bg1"/>
                          </a:solidFill>
                          <a:effectLst/>
                        </a:rPr>
                        <a:t>Outlet Verification (start recruiting youth and adult volunteers during this time). Outlet list will be provided by February 1</a:t>
                      </a:r>
                      <a:r>
                        <a:rPr lang="en-US" sz="1600" baseline="30000">
                          <a:solidFill>
                            <a:schemeClr val="bg1"/>
                          </a:solidFill>
                          <a:effectLst/>
                        </a:rPr>
                        <a:t>st</a:t>
                      </a:r>
                      <a:r>
                        <a:rPr lang="en-US" sz="1600">
                          <a:solidFill>
                            <a:schemeClr val="bg1"/>
                          </a:solidFill>
                          <a:effectLst/>
                        </a:rPr>
                        <a:t> at the Prevention Quarterly Meeting</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2/26/2024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7490330"/>
                  </a:ext>
                </a:extLst>
              </a:tr>
              <a:tr h="259280">
                <a:tc>
                  <a:txBody>
                    <a:bodyPr/>
                    <a:lstStyle/>
                    <a:p>
                      <a:pPr marL="0" marR="0">
                        <a:lnSpc>
                          <a:spcPct val="107000"/>
                        </a:lnSpc>
                        <a:spcBef>
                          <a:spcPts val="0"/>
                        </a:spcBef>
                        <a:spcAft>
                          <a:spcPts val="0"/>
                        </a:spcAft>
                      </a:pPr>
                      <a:r>
                        <a:rPr lang="en-US" sz="1600">
                          <a:solidFill>
                            <a:schemeClr val="bg1"/>
                          </a:solidFill>
                          <a:effectLst/>
                        </a:rPr>
                        <a:t>Complete the Synar Study</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3/11/24-5/24/24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931337"/>
                  </a:ext>
                </a:extLst>
              </a:tr>
              <a:tr h="259280">
                <a:tc>
                  <a:txBody>
                    <a:bodyPr/>
                    <a:lstStyle/>
                    <a:p>
                      <a:pPr marL="0" marR="0">
                        <a:lnSpc>
                          <a:spcPct val="107000"/>
                        </a:lnSpc>
                        <a:spcBef>
                          <a:spcPts val="0"/>
                        </a:spcBef>
                        <a:spcAft>
                          <a:spcPts val="0"/>
                        </a:spcAft>
                      </a:pPr>
                      <a:r>
                        <a:rPr lang="en-US" sz="1600">
                          <a:solidFill>
                            <a:schemeClr val="bg1"/>
                          </a:solidFill>
                          <a:effectLst/>
                        </a:rPr>
                        <a:t>Request an extension due to extenuating circumstances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a:effectLst/>
                        </a:rPr>
                        <a:t>5/10/2024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6348991"/>
                  </a:ext>
                </a:extLst>
              </a:tr>
              <a:tr h="824366">
                <a:tc>
                  <a:txBody>
                    <a:bodyPr/>
                    <a:lstStyle/>
                    <a:p>
                      <a:pPr marL="0" marR="0">
                        <a:lnSpc>
                          <a:spcPct val="107000"/>
                        </a:lnSpc>
                        <a:spcBef>
                          <a:spcPts val="0"/>
                        </a:spcBef>
                        <a:spcAft>
                          <a:spcPts val="0"/>
                        </a:spcAft>
                      </a:pPr>
                      <a:r>
                        <a:rPr lang="en-US" sz="1600" dirty="0">
                          <a:solidFill>
                            <a:schemeClr val="bg1"/>
                          </a:solidFill>
                          <a:effectLst/>
                        </a:rPr>
                        <a:t>Send all YATS forms to DAODAS at 1801 Main Street, 12th Floor, Columbia, SC 29201 (see the </a:t>
                      </a:r>
                      <a:r>
                        <a:rPr lang="en-US" sz="1600" dirty="0" err="1">
                          <a:solidFill>
                            <a:schemeClr val="bg1"/>
                          </a:solidFill>
                          <a:effectLst/>
                        </a:rPr>
                        <a:t>Synar</a:t>
                      </a:r>
                      <a:r>
                        <a:rPr lang="en-US" sz="1600" dirty="0">
                          <a:solidFill>
                            <a:schemeClr val="bg1"/>
                          </a:solidFill>
                          <a:effectLst/>
                        </a:rPr>
                        <a:t> Manual); postmarked by: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b="1" dirty="0">
                          <a:effectLst/>
                        </a:rPr>
                        <a:t>6/3/2024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5615443"/>
                  </a:ext>
                </a:extLst>
              </a:tr>
            </a:tbl>
          </a:graphicData>
        </a:graphic>
      </p:graphicFrame>
      <p:sp>
        <p:nvSpPr>
          <p:cNvPr id="5" name="Rectangle 4">
            <a:extLst>
              <a:ext uri="{FF2B5EF4-FFF2-40B4-BE49-F238E27FC236}">
                <a16:creationId xmlns:a16="http://schemas.microsoft.com/office/drawing/2014/main" id="{B58FF2E3-73D0-4E7D-9C7F-2167AAA71C57}"/>
              </a:ext>
            </a:extLst>
          </p:cNvPr>
          <p:cNvSpPr/>
          <p:nvPr/>
        </p:nvSpPr>
        <p:spPr>
          <a:xfrm>
            <a:off x="239486" y="909578"/>
            <a:ext cx="2566921" cy="369332"/>
          </a:xfrm>
          <a:prstGeom prst="rect">
            <a:avLst/>
          </a:prstGeom>
        </p:spPr>
        <p:txBody>
          <a:bodyPr wrap="none">
            <a:spAutoFit/>
          </a:bodyPr>
          <a:lstStyle/>
          <a:p>
            <a:r>
              <a:rPr lang="en-US" b="1" dirty="0"/>
              <a:t>Group 1: Regions 2 and 3</a:t>
            </a:r>
          </a:p>
        </p:txBody>
      </p:sp>
    </p:spTree>
    <p:extLst>
      <p:ext uri="{BB962C8B-B14F-4D97-AF65-F5344CB8AC3E}">
        <p14:creationId xmlns:p14="http://schemas.microsoft.com/office/powerpoint/2010/main" val="104993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5EEE53-3057-4C8E-AD2A-75BE9BB78EF5}"/>
              </a:ext>
            </a:extLst>
          </p:cNvPr>
          <p:cNvSpPr>
            <a:spLocks noGrp="1"/>
          </p:cNvSpPr>
          <p:nvPr>
            <p:ph idx="1"/>
          </p:nvPr>
        </p:nvSpPr>
        <p:spPr>
          <a:xfrm>
            <a:off x="293914" y="820989"/>
            <a:ext cx="11258006" cy="5638800"/>
          </a:xfrm>
        </p:spPr>
        <p:txBody>
          <a:bodyPr/>
          <a:lstStyle/>
          <a:p>
            <a:pPr marL="0" indent="0">
              <a:buNone/>
            </a:pPr>
            <a:r>
              <a:rPr lang="en-US" dirty="0"/>
              <a:t>During the initial review process, if the coordinator has reliable knowledge that an outlet does not sell cigarettes and/or ENDS (electronic nicotine delivery systems), the outlet could be marked for non-consideration and replaced. All outlet exclusions must be confirmed with a phone call or a physical site visit to ensure the business does not sell tobacco products. If an outlet is deemed not to sell cigarettes and/or ENDS, inform DAODAS by </a:t>
            </a:r>
            <a:r>
              <a:rPr lang="en-US" b="1" dirty="0"/>
              <a:t>November 27, 2023 </a:t>
            </a:r>
            <a:r>
              <a:rPr lang="en-US" dirty="0"/>
              <a:t>(Regions 1 and 4) or by </a:t>
            </a:r>
            <a:r>
              <a:rPr lang="en-US" b="1" dirty="0"/>
              <a:t>February 26, 2024 </a:t>
            </a:r>
            <a:r>
              <a:rPr lang="en-US" dirty="0"/>
              <a:t>(Regions 2 and 3) to receive a replacement outlet.</a:t>
            </a:r>
          </a:p>
          <a:p>
            <a:pPr marL="0" lvl="0" indent="0">
              <a:buNone/>
            </a:pPr>
            <a:r>
              <a:rPr lang="en-US" u="sng" dirty="0"/>
              <a:t>DAODAS continues to require that </a:t>
            </a:r>
            <a:r>
              <a:rPr lang="en-US" b="1" u="sng" dirty="0"/>
              <a:t>two adults</a:t>
            </a:r>
            <a:r>
              <a:rPr lang="en-US" u="sng" dirty="0"/>
              <a:t> are used for each inspection team</a:t>
            </a:r>
            <a:r>
              <a:rPr lang="en-US" dirty="0"/>
              <a:t>: one to be in the establishment during the entire time the youth is in the establishment and one to remain in the car.</a:t>
            </a:r>
          </a:p>
          <a:p>
            <a:pPr marL="0" indent="0">
              <a:buNone/>
            </a:pPr>
            <a:r>
              <a:rPr lang="en-US" dirty="0"/>
              <a:t> The </a:t>
            </a:r>
            <a:r>
              <a:rPr lang="en-US" dirty="0" err="1"/>
              <a:t>Synar</a:t>
            </a:r>
            <a:r>
              <a:rPr lang="en-US" dirty="0"/>
              <a:t> forms will be scanned, so it’s important be neat-d</a:t>
            </a:r>
            <a:r>
              <a:rPr lang="en-US" b="1" dirty="0"/>
              <a:t>o not make any extra marks on the form</a:t>
            </a:r>
            <a:r>
              <a:rPr lang="en-US" dirty="0"/>
              <a:t>.  Instead of marking freely on the forms, we ask you to i</a:t>
            </a:r>
            <a:r>
              <a:rPr lang="en-US" b="1" dirty="0"/>
              <a:t>nclude one overall coversheet with any changes, such as changes in store addresses or store names.</a:t>
            </a:r>
            <a:endParaRPr lang="en-US" dirty="0"/>
          </a:p>
          <a:p>
            <a:pPr marL="0" indent="0">
              <a:buNone/>
            </a:pPr>
            <a:r>
              <a:rPr lang="en-US" dirty="0"/>
              <a:t> Multi-county agencies may only count adult or youth volunteers one time for reimbursement purposes, even if they are used in multiple counties.  </a:t>
            </a:r>
          </a:p>
          <a:p>
            <a:pPr marL="0" lvl="0" indent="0">
              <a:buNone/>
            </a:pPr>
            <a:r>
              <a:rPr lang="en-US" dirty="0"/>
              <a:t>Mileage is only reimbursable for personal vehicles, not for agency vehicles.</a:t>
            </a:r>
          </a:p>
          <a:p>
            <a:pPr marL="0" indent="0">
              <a:buNone/>
            </a:pPr>
            <a:r>
              <a:rPr lang="en-US" dirty="0"/>
              <a:t> </a:t>
            </a:r>
            <a:r>
              <a:rPr lang="en-US" b="1" dirty="0"/>
              <a:t>Questions? E-mail: </a:t>
            </a:r>
            <a:r>
              <a:rPr lang="en-US" b="1" u="sng" dirty="0">
                <a:hlinkClick r:id="rId2"/>
              </a:rPr>
              <a:t>prevention@daodas.sc.gov</a:t>
            </a:r>
            <a:endParaRPr lang="en-US" dirty="0"/>
          </a:p>
          <a:p>
            <a:r>
              <a:rPr lang="en-US" b="1" dirty="0"/>
              <a:t> </a:t>
            </a:r>
            <a:endParaRPr lang="en-US" dirty="0"/>
          </a:p>
          <a:p>
            <a:endParaRPr lang="en-US" dirty="0"/>
          </a:p>
        </p:txBody>
      </p:sp>
      <p:sp>
        <p:nvSpPr>
          <p:cNvPr id="3" name="Date Placeholder 2">
            <a:extLst>
              <a:ext uri="{FF2B5EF4-FFF2-40B4-BE49-F238E27FC236}">
                <a16:creationId xmlns:a16="http://schemas.microsoft.com/office/drawing/2014/main" id="{84D7765D-31A7-49CC-A043-34B296797EC0}"/>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189431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222D8B-EDBB-4B24-A455-7E73639499D0}"/>
              </a:ext>
            </a:extLst>
          </p:cNvPr>
          <p:cNvSpPr>
            <a:spLocks noGrp="1"/>
          </p:cNvSpPr>
          <p:nvPr>
            <p:ph idx="1"/>
          </p:nvPr>
        </p:nvSpPr>
        <p:spPr>
          <a:xfrm>
            <a:off x="337457" y="925285"/>
            <a:ext cx="11266714" cy="5534503"/>
          </a:xfrm>
        </p:spPr>
        <p:txBody>
          <a:bodyPr/>
          <a:lstStyle/>
          <a:p>
            <a:r>
              <a:rPr lang="en-US" dirty="0"/>
              <a:t>Only young people ages 16-20 will be used in this study. You should come very close to dividing your purchase attempts within the age group assigned to your agency (either 16-17 or 18-20). DAODAS will provide which age group your county will be using for inspection.  </a:t>
            </a:r>
          </a:p>
          <a:p>
            <a:r>
              <a:rPr lang="en-US" dirty="0"/>
              <a:t>If a county has two or less outlets to survey, the checks should be completed by two different youth-one male, one female and the youth should be different ages (one 16/one 17 for example). </a:t>
            </a:r>
          </a:p>
          <a:p>
            <a:r>
              <a:rPr lang="en-US" dirty="0"/>
              <a:t>If a county has three or more outlets, the checks should be equally divided among ages and genders.  In other words, a county doing 20 checks should have 5-6 checks done by 18-year old’s, 5-6 checks done by 19-year old’s, and 5-6 checks done by 20-year old’s.</a:t>
            </a:r>
          </a:p>
          <a:p>
            <a:r>
              <a:rPr lang="en-US" dirty="0"/>
              <a:t> The number of purchase attempts should also be equally split by gender: </a:t>
            </a:r>
            <a:r>
              <a:rPr lang="en-US" b="1" dirty="0"/>
              <a:t>equal number of checks done by males and females.</a:t>
            </a:r>
            <a:r>
              <a:rPr lang="en-US" dirty="0"/>
              <a:t> </a:t>
            </a:r>
            <a:r>
              <a:rPr lang="en-US" i="1" dirty="0"/>
              <a:t>In the event your youth volunteer does not identify as male or female, please mark this youth as non-binary on the YATS form. If the youth identifies as a gender different from that on their license/ID, please mark this youth as the gender with which they identify.</a:t>
            </a:r>
            <a:endParaRPr lang="en-US" dirty="0"/>
          </a:p>
          <a:p>
            <a:r>
              <a:rPr lang="en-US" dirty="0"/>
              <a:t> The race of the youth buyer for each inspection should be based on the demographics of the community.  Do not use a White buyer for a predominantly Black or African American neighborhood or vice versa.  For a community with a relatively equal mix, you have flexibility in your buyer race.</a:t>
            </a:r>
          </a:p>
          <a:p>
            <a:endParaRPr lang="en-US" dirty="0"/>
          </a:p>
        </p:txBody>
      </p:sp>
      <p:sp>
        <p:nvSpPr>
          <p:cNvPr id="3" name="Date Placeholder 2">
            <a:extLst>
              <a:ext uri="{FF2B5EF4-FFF2-40B4-BE49-F238E27FC236}">
                <a16:creationId xmlns:a16="http://schemas.microsoft.com/office/drawing/2014/main" id="{9F629416-8FB5-4A46-935B-2F913B0384DD}"/>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77863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A3D4A-F1E6-437C-9B55-B1C8733573E4}"/>
              </a:ext>
            </a:extLst>
          </p:cNvPr>
          <p:cNvSpPr>
            <a:spLocks noGrp="1"/>
          </p:cNvSpPr>
          <p:nvPr>
            <p:ph idx="1"/>
          </p:nvPr>
        </p:nvSpPr>
        <p:spPr>
          <a:xfrm>
            <a:off x="402770" y="968828"/>
            <a:ext cx="11321143" cy="5573485"/>
          </a:xfrm>
        </p:spPr>
        <p:txBody>
          <a:bodyPr/>
          <a:lstStyle/>
          <a:p>
            <a:r>
              <a:rPr lang="en-US" dirty="0"/>
              <a:t>Multi-county agencies must apply their age/gender balance guidelines across each county and not by agency.</a:t>
            </a:r>
          </a:p>
          <a:p>
            <a:r>
              <a:rPr lang="en-US" dirty="0"/>
              <a:t>Failure to meet these demographic requirements will result in your county forfeiting its Performance Bonus or perhaps being only reimbursed for cigarette and mileage expenses if these requirements are willfully ignored.  Multiple counties do not receive their bonus each year due to failure to meet this standard.</a:t>
            </a:r>
          </a:p>
          <a:p>
            <a:r>
              <a:rPr lang="en-US" dirty="0"/>
              <a:t>Conduct visits on weekends, during after-school hours, and holidays.</a:t>
            </a:r>
          </a:p>
          <a:p>
            <a:r>
              <a:rPr lang="en-US" dirty="0"/>
              <a:t> Do not use official cars or cars marked with agency or business name.  Park the car out of line of sight by clerks or managers in establishment (especially when visiting convenience stores and gas stations).  </a:t>
            </a:r>
          </a:p>
          <a:p>
            <a:r>
              <a:rPr lang="en-US" b="1" dirty="0"/>
              <a:t> </a:t>
            </a:r>
            <a:r>
              <a:rPr lang="en-US" dirty="0"/>
              <a:t>Youth should be instructed to be </a:t>
            </a:r>
            <a:r>
              <a:rPr lang="en-US" u="sng" dirty="0"/>
              <a:t>honest</a:t>
            </a:r>
            <a:r>
              <a:rPr lang="en-US" dirty="0"/>
              <a:t> with the clerks and not lie about their age, submit a fake ID, claim the cigarettes/ENDS are for a parent in the car, claim their ID is in the car, or mislead the clerk in any other way.  The rules of engagement must preclude the common charge of “entrapment” while clearly establishing the merchant’s inclination to sell cigarettes/ENDS to underage youth.  </a:t>
            </a:r>
          </a:p>
          <a:p>
            <a:r>
              <a:rPr lang="en-US" dirty="0"/>
              <a:t> Establish time and place for teams to meet after data collection is over for the day. Set a time to return and meet for the debriefing.</a:t>
            </a:r>
          </a:p>
          <a:p>
            <a:endParaRPr lang="en-US" dirty="0"/>
          </a:p>
        </p:txBody>
      </p:sp>
      <p:sp>
        <p:nvSpPr>
          <p:cNvPr id="3" name="Date Placeholder 2">
            <a:extLst>
              <a:ext uri="{FF2B5EF4-FFF2-40B4-BE49-F238E27FC236}">
                <a16:creationId xmlns:a16="http://schemas.microsoft.com/office/drawing/2014/main" id="{7220AB92-5925-43DA-80D5-5A03A1E4F63B}"/>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61481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951A-1D6A-438B-8D71-B67488D3B8FE}"/>
              </a:ext>
            </a:extLst>
          </p:cNvPr>
          <p:cNvSpPr>
            <a:spLocks noGrp="1"/>
          </p:cNvSpPr>
          <p:nvPr>
            <p:ph idx="1"/>
          </p:nvPr>
        </p:nvSpPr>
        <p:spPr>
          <a:xfrm>
            <a:off x="337457" y="892629"/>
            <a:ext cx="11364686" cy="5725885"/>
          </a:xfrm>
        </p:spPr>
        <p:txBody>
          <a:bodyPr/>
          <a:lstStyle/>
          <a:p>
            <a:r>
              <a:rPr lang="en-US" dirty="0"/>
              <a:t>Your agency will receive $30 for each adult and youth volunteer (not staff) you worked with to conduct the study.  You have discretion as to what to do with that $30/volunteer. </a:t>
            </a:r>
          </a:p>
          <a:p>
            <a:r>
              <a:rPr lang="en-US" dirty="0"/>
              <a:t>For legal and liability reasons however, do not pay the youth or adult volunteers any of the $30 in the form of cash or check.  Doing so may establish an employee/employer relationship subject to obligations and benefits inherent in such a relationship.</a:t>
            </a:r>
          </a:p>
          <a:p>
            <a:r>
              <a:rPr lang="en-US" dirty="0"/>
              <a:t>Staff does not count as adult volunteers for the purposes of reimbursement.</a:t>
            </a:r>
          </a:p>
          <a:p>
            <a:r>
              <a:rPr lang="en-US" b="1" dirty="0"/>
              <a:t>****Multi-county agencies may only count a youth or adult volunteer for reimbursement purposes one time total if the same person is used in multiple counties.****</a:t>
            </a:r>
            <a:endParaRPr lang="en-US" dirty="0"/>
          </a:p>
          <a:p>
            <a:r>
              <a:rPr lang="en-US" dirty="0"/>
              <a:t>Which brand of cigarettes/ENDS should be requested?  </a:t>
            </a:r>
          </a:p>
          <a:p>
            <a:r>
              <a:rPr lang="en-US" dirty="0"/>
              <a:t> Request Newport, Marlboro or Camels for cigarettes</a:t>
            </a:r>
          </a:p>
          <a:p>
            <a:r>
              <a:rPr lang="en-US" dirty="0"/>
              <a:t>Request VUSE, NJOY, BLU, PUFF, EFL, or HYDE for ENDS</a:t>
            </a:r>
          </a:p>
          <a:p>
            <a:r>
              <a:rPr lang="en-US" b="1" i="1" dirty="0"/>
              <a:t>Make copies of data collection forms, youth master list, adult master list, parent permission forms, expense report, and Checklist before sending originals to DAODAS.</a:t>
            </a:r>
          </a:p>
          <a:p>
            <a:r>
              <a:rPr lang="en-US" dirty="0" err="1"/>
              <a:t>Synar</a:t>
            </a:r>
            <a:r>
              <a:rPr lang="en-US" dirty="0"/>
              <a:t> Manual for FY2024 will be posted on SC Documents website: </a:t>
            </a:r>
            <a:r>
              <a:rPr lang="en-US" dirty="0">
                <a:hlinkClick r:id="rId2"/>
              </a:rPr>
              <a:t>https://ncweb.pire.org/</a:t>
            </a:r>
            <a:endParaRPr lang="en-US" dirty="0"/>
          </a:p>
          <a:p>
            <a:endParaRPr lang="en-US" dirty="0"/>
          </a:p>
        </p:txBody>
      </p:sp>
      <p:sp>
        <p:nvSpPr>
          <p:cNvPr id="3" name="Date Placeholder 2">
            <a:extLst>
              <a:ext uri="{FF2B5EF4-FFF2-40B4-BE49-F238E27FC236}">
                <a16:creationId xmlns:a16="http://schemas.microsoft.com/office/drawing/2014/main" id="{DB015DA9-7102-4234-8B7C-5D9E6DBE211A}"/>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97051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4D88B-540A-4CB6-8E09-14EF9F741A29}"/>
              </a:ext>
            </a:extLst>
          </p:cNvPr>
          <p:cNvSpPr>
            <a:spLocks noGrp="1"/>
          </p:cNvSpPr>
          <p:nvPr>
            <p:ph idx="1"/>
          </p:nvPr>
        </p:nvSpPr>
        <p:spPr>
          <a:xfrm>
            <a:off x="326570" y="1164771"/>
            <a:ext cx="11321143" cy="4704323"/>
          </a:xfrm>
        </p:spPr>
        <p:txBody>
          <a:bodyPr/>
          <a:lstStyle/>
          <a:p>
            <a:pPr marL="1471400" lvl="8" indent="0" algn="ctr">
              <a:buNone/>
            </a:pPr>
            <a:endParaRPr lang="en-US" dirty="0"/>
          </a:p>
          <a:p>
            <a:pPr marL="1471400" lvl="8" indent="0" algn="ctr">
              <a:buNone/>
            </a:pPr>
            <a:endParaRPr lang="en-US" dirty="0"/>
          </a:p>
          <a:p>
            <a:pPr marL="1471400" lvl="8" indent="0" algn="ctr">
              <a:buNone/>
            </a:pPr>
            <a:endParaRPr lang="en-US" dirty="0"/>
          </a:p>
          <a:p>
            <a:pPr marL="1471400" lvl="8" indent="0" algn="ctr">
              <a:buNone/>
            </a:pPr>
            <a:endParaRPr lang="en-US" dirty="0"/>
          </a:p>
          <a:p>
            <a:pPr marL="1471400" lvl="8" indent="0" algn="ctr">
              <a:buNone/>
            </a:pPr>
            <a:endParaRPr lang="en-US" dirty="0"/>
          </a:p>
          <a:p>
            <a:pPr marL="1471400" lvl="8" indent="0" algn="ctr">
              <a:buNone/>
            </a:pPr>
            <a:endParaRPr lang="en-US" sz="4000" dirty="0"/>
          </a:p>
          <a:p>
            <a:pPr marL="1471400" lvl="8" indent="0" algn="ctr">
              <a:buNone/>
            </a:pPr>
            <a:r>
              <a:rPr lang="en-US" sz="4000" b="1" dirty="0"/>
              <a:t>Campaign Updates</a:t>
            </a:r>
          </a:p>
        </p:txBody>
      </p:sp>
      <p:sp>
        <p:nvSpPr>
          <p:cNvPr id="3" name="Date Placeholder 2">
            <a:extLst>
              <a:ext uri="{FF2B5EF4-FFF2-40B4-BE49-F238E27FC236}">
                <a16:creationId xmlns:a16="http://schemas.microsoft.com/office/drawing/2014/main" id="{399E0E07-6BF9-4FA9-B590-2FD1811015F6}"/>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61726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37A0E-C266-4C43-A0B4-97762DA0D18D}"/>
              </a:ext>
            </a:extLst>
          </p:cNvPr>
          <p:cNvSpPr>
            <a:spLocks noGrp="1"/>
          </p:cNvSpPr>
          <p:nvPr>
            <p:ph idx="1"/>
          </p:nvPr>
        </p:nvSpPr>
        <p:spPr>
          <a:xfrm>
            <a:off x="304800" y="794657"/>
            <a:ext cx="11321143" cy="5181600"/>
          </a:xfrm>
        </p:spPr>
        <p:txBody>
          <a:bodyPr/>
          <a:lstStyle/>
          <a:p>
            <a:r>
              <a:rPr lang="en-US" b="1" dirty="0"/>
              <a:t>Open Conversations Campaign:</a:t>
            </a:r>
          </a:p>
          <a:p>
            <a:r>
              <a:rPr lang="en-US" dirty="0"/>
              <a:t>Planning Kick-off event/press conference- hoping this will occur before Thanksgiving</a:t>
            </a:r>
          </a:p>
          <a:p>
            <a:r>
              <a:rPr lang="en-US" dirty="0"/>
              <a:t>Campaign items are “EMBARGOED” until the kick-off event. Please DO NOT distribute them in your communities until after the kick-off event has been held by DAODAS</a:t>
            </a:r>
          </a:p>
          <a:p>
            <a:r>
              <a:rPr lang="en-US" dirty="0"/>
              <a:t>Items to pick-up today include:</a:t>
            </a:r>
          </a:p>
          <a:p>
            <a:pPr marL="457200" indent="-457200">
              <a:buFont typeface="+mj-lt"/>
              <a:buAutoNum type="arabicPeriod"/>
            </a:pPr>
            <a:r>
              <a:rPr lang="en-US" dirty="0"/>
              <a:t>Palm cards</a:t>
            </a:r>
          </a:p>
          <a:p>
            <a:pPr marL="457200" indent="-457200">
              <a:buFont typeface="+mj-lt"/>
              <a:buAutoNum type="arabicPeriod"/>
            </a:pPr>
            <a:r>
              <a:rPr lang="en-US" dirty="0"/>
              <a:t>Keychains</a:t>
            </a:r>
          </a:p>
          <a:p>
            <a:pPr marL="457200" indent="-457200">
              <a:buFont typeface="+mj-lt"/>
              <a:buAutoNum type="arabicPeriod"/>
            </a:pPr>
            <a:r>
              <a:rPr lang="en-US" dirty="0"/>
              <a:t>Stickers</a:t>
            </a:r>
          </a:p>
          <a:p>
            <a:pPr marL="457200" indent="-457200">
              <a:buFont typeface="+mj-lt"/>
              <a:buAutoNum type="arabicPeriod"/>
            </a:pPr>
            <a:r>
              <a:rPr lang="en-US" dirty="0"/>
              <a:t>Magnets</a:t>
            </a:r>
          </a:p>
          <a:p>
            <a:pPr marL="0" indent="0">
              <a:buNone/>
            </a:pPr>
            <a:r>
              <a:rPr lang="en-US" dirty="0"/>
              <a:t>DAODAS and Chernoff Newman will also be sending out via mail 400,000 postcards to South Carolina parents once the campaign launches. DAODAS will advise county agencies when postcards are sent out</a:t>
            </a:r>
          </a:p>
          <a:p>
            <a:pPr marL="0" indent="0">
              <a:buNone/>
            </a:pPr>
            <a:r>
              <a:rPr lang="en-US" dirty="0"/>
              <a:t>Main components of the campaign- webpage, resources on DAODAS website, videos, conversation starters and family activities.</a:t>
            </a:r>
          </a:p>
        </p:txBody>
      </p:sp>
      <p:sp>
        <p:nvSpPr>
          <p:cNvPr id="3" name="Date Placeholder 2">
            <a:extLst>
              <a:ext uri="{FF2B5EF4-FFF2-40B4-BE49-F238E27FC236}">
                <a16:creationId xmlns:a16="http://schemas.microsoft.com/office/drawing/2014/main" id="{64102D28-BA0E-4E5A-AC19-7AFF0C508A33}"/>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248689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FA79A8-B87F-4362-B24B-1056F1D05AD2}"/>
              </a:ext>
            </a:extLst>
          </p:cNvPr>
          <p:cNvSpPr>
            <a:spLocks noGrp="1"/>
          </p:cNvSpPr>
          <p:nvPr>
            <p:ph idx="1"/>
          </p:nvPr>
        </p:nvSpPr>
        <p:spPr>
          <a:xfrm>
            <a:off x="315686" y="816428"/>
            <a:ext cx="11430000" cy="5747657"/>
          </a:xfrm>
        </p:spPr>
        <p:txBody>
          <a:bodyPr/>
          <a:lstStyle/>
          <a:p>
            <a:r>
              <a:rPr lang="en-US" sz="1800" b="1" dirty="0"/>
              <a:t>Conversation Jar (strips of paper)</a:t>
            </a:r>
            <a:endParaRPr lang="en-US" sz="1800" dirty="0"/>
          </a:p>
          <a:p>
            <a:r>
              <a:rPr lang="en-US" sz="1800" dirty="0"/>
              <a:t>Make it easier to talk honestly and openly with your child or teen – especially about the dangers of drugs, alcohol, tobacco, and vaping. Just print this sheet, cut out the conversation starters and put them in a jar.  You can even decorate the jar with your kids.  Then, pick conversation starters and discuss them or act them out.  Remember to listen without interrupting.  You can use the Conversation Jar during meals, a quiet time during the day, or even at commercial breaks on TV.  Not all of these conversation starters are about alcohol and drugs.  The point is to make short, frequent talks easier and more comfortable.</a:t>
            </a:r>
          </a:p>
          <a:p>
            <a:r>
              <a:rPr lang="en-US" sz="1800" dirty="0"/>
              <a:t> </a:t>
            </a:r>
            <a:r>
              <a:rPr lang="en-US" sz="1800" b="1" dirty="0"/>
              <a:t>Conversation Cards (deck of cards)</a:t>
            </a:r>
            <a:endParaRPr lang="en-US" sz="1800" dirty="0"/>
          </a:p>
          <a:p>
            <a:r>
              <a:rPr lang="en-US" sz="1800" dirty="0"/>
              <a:t>Every parent knows it’s tough to talk to their kids about alcohol, drugs, tobacco, and vaping.  These Conversation Cards help make conversations easier – and fun.  Carry them with you so you and your kids can pick any card, read the conversation starter out loud, and then discuss.  Remember to listen without interrupting.  The more short talks you have, the easier it gets and the more comfortable your kids will be when talking with you.</a:t>
            </a:r>
          </a:p>
          <a:p>
            <a:r>
              <a:rPr lang="en-US" sz="1800" dirty="0"/>
              <a:t> </a:t>
            </a:r>
            <a:r>
              <a:rPr lang="en-US" sz="1800" b="1" dirty="0"/>
              <a:t>Backpack Conversations (like post-it notes)</a:t>
            </a:r>
            <a:endParaRPr lang="en-US" sz="1800" dirty="0"/>
          </a:p>
          <a:p>
            <a:r>
              <a:rPr lang="en-US" sz="1800" dirty="0"/>
              <a:t>Make it easier to talk to your kids about alcohol, drugs, tobacco, and vaping at an early age – or any age.  Cut out these conversation starters and put one in your child’s school backpack or lunch a couple times a week.  Then, find a good time to talk about whatever is on the conversation starter.  Not all of them are about alcohol and drugs.  The point is to make short, frequent talks with your kids easier and more comfortable</a:t>
            </a:r>
          </a:p>
        </p:txBody>
      </p:sp>
      <p:sp>
        <p:nvSpPr>
          <p:cNvPr id="3" name="Date Placeholder 2">
            <a:extLst>
              <a:ext uri="{FF2B5EF4-FFF2-40B4-BE49-F238E27FC236}">
                <a16:creationId xmlns:a16="http://schemas.microsoft.com/office/drawing/2014/main" id="{FFD8A603-2F4B-406B-85BD-CBF8CA0A4042}"/>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273854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12064" y="1071553"/>
            <a:ext cx="10929770" cy="4916245"/>
          </a:xfrm>
        </p:spPr>
        <p:txBody>
          <a:bodyPr/>
          <a:lstStyle/>
          <a:p>
            <a:r>
              <a:rPr lang="en-US" sz="2400" b="1" dirty="0">
                <a:solidFill>
                  <a:srgbClr val="00838B"/>
                </a:solidFill>
              </a:rPr>
              <a:t>Topics Addressed:</a:t>
            </a:r>
          </a:p>
          <a:p>
            <a:pPr marL="0" indent="0">
              <a:buNone/>
            </a:pPr>
            <a:r>
              <a:rPr lang="en-US" sz="2400" dirty="0"/>
              <a:t>CTC Survey</a:t>
            </a:r>
          </a:p>
          <a:p>
            <a:pPr marL="0" indent="0">
              <a:buNone/>
            </a:pPr>
            <a:r>
              <a:rPr lang="en-US" sz="2400" dirty="0" err="1"/>
              <a:t>Synar</a:t>
            </a:r>
            <a:r>
              <a:rPr lang="en-US" sz="2400" dirty="0"/>
              <a:t> Study</a:t>
            </a:r>
          </a:p>
          <a:p>
            <a:pPr marL="0" indent="0">
              <a:buNone/>
            </a:pPr>
            <a:r>
              <a:rPr lang="en-US" sz="2400" dirty="0"/>
              <a:t>Campaign Updates</a:t>
            </a:r>
          </a:p>
          <a:p>
            <a:pPr marL="0" indent="0">
              <a:buNone/>
            </a:pPr>
            <a:r>
              <a:rPr lang="en-US" sz="2400" dirty="0"/>
              <a:t>Training/Resources</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14C5406-F567-41CA-B9BA-60C0AC4E924A}"/>
              </a:ext>
            </a:extLst>
          </p:cNvPr>
          <p:cNvSpPr>
            <a:spLocks noGrp="1"/>
          </p:cNvSpPr>
          <p:nvPr>
            <p:ph type="dt" sz="half" idx="2"/>
          </p:nvPr>
        </p:nvSpPr>
        <p:spPr/>
        <p:txBody>
          <a:bodyPr/>
          <a:lstStyle/>
          <a:p>
            <a:fld id="{D32C9CBE-BB3D-4D4A-BBA2-C9CC33C12E4A}" type="datetime1">
              <a:rPr lang="en-US" smtClean="0"/>
              <a:t>10/31/2023</a:t>
            </a:fld>
            <a:endParaRPr lang="en-US" dirty="0"/>
          </a:p>
        </p:txBody>
      </p:sp>
      <p:sp>
        <p:nvSpPr>
          <p:cNvPr id="9" name="Content Placeholder 8">
            <a:extLst>
              <a:ext uri="{FF2B5EF4-FFF2-40B4-BE49-F238E27FC236}">
                <a16:creationId xmlns:a16="http://schemas.microsoft.com/office/drawing/2014/main" id="{2348BB45-841A-4435-A2EE-78C016C5ECAC}"/>
              </a:ext>
            </a:extLst>
          </p:cNvPr>
          <p:cNvSpPr>
            <a:spLocks noGrp="1"/>
          </p:cNvSpPr>
          <p:nvPr>
            <p:ph idx="1"/>
          </p:nvPr>
        </p:nvSpPr>
        <p:spPr>
          <a:xfrm>
            <a:off x="272143" y="925287"/>
            <a:ext cx="11375571" cy="4943808"/>
          </a:xfrm>
        </p:spPr>
        <p:txBody>
          <a:bodyPr/>
          <a:lstStyle/>
          <a:p>
            <a:pPr marL="0" indent="0">
              <a:buNone/>
            </a:pPr>
            <a:r>
              <a:rPr lang="en-US" dirty="0"/>
              <a:t>DAODAS Conversations Pre-wave Study September 2023 conducted by Chernoff Newman</a:t>
            </a:r>
          </a:p>
          <a:p>
            <a:pPr marL="0" indent="0">
              <a:buNone/>
            </a:pPr>
            <a:r>
              <a:rPr lang="en-US" dirty="0"/>
              <a:t>Quantitative, online statewide survey of South Carolina residents who are the parent or guardian of a child/children between the ages of 8 and 17. </a:t>
            </a:r>
          </a:p>
          <a:p>
            <a:pPr marL="0" indent="0">
              <a:buNone/>
            </a:pPr>
            <a:r>
              <a:rPr lang="en-US" dirty="0"/>
              <a:t>The study was conducted between September 6 and 19, 2023. </a:t>
            </a:r>
          </a:p>
          <a:p>
            <a:pPr marL="0" indent="0">
              <a:buNone/>
            </a:pPr>
            <a:r>
              <a:rPr lang="en-US" dirty="0"/>
              <a:t>Study was designed and conducted to serve as a benchmark for the Conversations campaign. </a:t>
            </a:r>
          </a:p>
          <a:p>
            <a:pPr marL="0" indent="0">
              <a:buNone/>
            </a:pPr>
            <a:r>
              <a:rPr lang="en-US" dirty="0"/>
              <a:t>In addition to exploring the conversations parents are having with their children about a number of topics, including but not limited to, alcohol, drugs and vaping, the study explores awareness and perceptions around “fake pills” and fentanyl. </a:t>
            </a:r>
          </a:p>
          <a:p>
            <a:pPr marL="0" indent="0">
              <a:buNone/>
            </a:pPr>
            <a:r>
              <a:rPr lang="en-US" dirty="0"/>
              <a:t>Findings are based on a total sample size of 515, with a correspondent sampling error of +/- 4.2 percentage points at the 95% confidence level. Quotas were put into place to ensure the sample is demographically and geographically representative </a:t>
            </a:r>
          </a:p>
        </p:txBody>
      </p:sp>
    </p:spTree>
    <p:extLst>
      <p:ext uri="{BB962C8B-B14F-4D97-AF65-F5344CB8AC3E}">
        <p14:creationId xmlns:p14="http://schemas.microsoft.com/office/powerpoint/2010/main" val="11078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ACDCA6-0A1E-4EE5-BFD1-DDF4CF01C0CB}"/>
              </a:ext>
            </a:extLst>
          </p:cNvPr>
          <p:cNvPicPr>
            <a:picLocks noGrp="1" noChangeAspect="1"/>
          </p:cNvPicPr>
          <p:nvPr>
            <p:ph idx="1"/>
          </p:nvPr>
        </p:nvPicPr>
        <p:blipFill>
          <a:blip r:embed="rId2"/>
          <a:stretch>
            <a:fillRect/>
          </a:stretch>
        </p:blipFill>
        <p:spPr>
          <a:xfrm>
            <a:off x="1189540" y="894396"/>
            <a:ext cx="10231751" cy="5930518"/>
          </a:xfrm>
          <a:prstGeom prst="rect">
            <a:avLst/>
          </a:prstGeom>
        </p:spPr>
      </p:pic>
      <p:sp>
        <p:nvSpPr>
          <p:cNvPr id="3" name="Date Placeholder 2">
            <a:extLst>
              <a:ext uri="{FF2B5EF4-FFF2-40B4-BE49-F238E27FC236}">
                <a16:creationId xmlns:a16="http://schemas.microsoft.com/office/drawing/2014/main" id="{B0ED1362-D613-4D97-B087-FD2BDD4A1813}"/>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88422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2D0533-5BB3-4CFD-9DE7-857C537DE06B}"/>
              </a:ext>
            </a:extLst>
          </p:cNvPr>
          <p:cNvPicPr>
            <a:picLocks noGrp="1" noChangeAspect="1"/>
          </p:cNvPicPr>
          <p:nvPr>
            <p:ph idx="1"/>
          </p:nvPr>
        </p:nvPicPr>
        <p:blipFill>
          <a:blip r:embed="rId2"/>
          <a:stretch>
            <a:fillRect/>
          </a:stretch>
        </p:blipFill>
        <p:spPr>
          <a:xfrm>
            <a:off x="1061357" y="1007766"/>
            <a:ext cx="10069286" cy="5452023"/>
          </a:xfrm>
          <a:prstGeom prst="rect">
            <a:avLst/>
          </a:prstGeom>
        </p:spPr>
      </p:pic>
      <p:sp>
        <p:nvSpPr>
          <p:cNvPr id="3" name="Date Placeholder 2">
            <a:extLst>
              <a:ext uri="{FF2B5EF4-FFF2-40B4-BE49-F238E27FC236}">
                <a16:creationId xmlns:a16="http://schemas.microsoft.com/office/drawing/2014/main" id="{B67A5E0D-741A-44A6-971E-D0C7A8340745}"/>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855251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AB942C-A6F3-492B-AE91-8873DFC4EC9F}"/>
              </a:ext>
            </a:extLst>
          </p:cNvPr>
          <p:cNvPicPr>
            <a:picLocks noGrp="1" noChangeAspect="1"/>
          </p:cNvPicPr>
          <p:nvPr>
            <p:ph idx="1"/>
          </p:nvPr>
        </p:nvPicPr>
        <p:blipFill>
          <a:blip r:embed="rId2"/>
          <a:stretch>
            <a:fillRect/>
          </a:stretch>
        </p:blipFill>
        <p:spPr>
          <a:xfrm>
            <a:off x="640080" y="1021900"/>
            <a:ext cx="10609233" cy="5437889"/>
          </a:xfrm>
          <a:prstGeom prst="rect">
            <a:avLst/>
          </a:prstGeom>
        </p:spPr>
      </p:pic>
      <p:sp>
        <p:nvSpPr>
          <p:cNvPr id="3" name="Date Placeholder 2">
            <a:extLst>
              <a:ext uri="{FF2B5EF4-FFF2-40B4-BE49-F238E27FC236}">
                <a16:creationId xmlns:a16="http://schemas.microsoft.com/office/drawing/2014/main" id="{EB99F6C8-2B7B-4DF2-8ADB-3166F9EDB1BF}"/>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252467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CC24D4-A77D-4FA4-A1DF-61AD7E2C6100}"/>
              </a:ext>
            </a:extLst>
          </p:cNvPr>
          <p:cNvPicPr>
            <a:picLocks noGrp="1" noChangeAspect="1"/>
          </p:cNvPicPr>
          <p:nvPr>
            <p:ph idx="1"/>
          </p:nvPr>
        </p:nvPicPr>
        <p:blipFill>
          <a:blip r:embed="rId2"/>
          <a:stretch>
            <a:fillRect/>
          </a:stretch>
        </p:blipFill>
        <p:spPr>
          <a:xfrm>
            <a:off x="762001" y="842355"/>
            <a:ext cx="10417628" cy="5799996"/>
          </a:xfrm>
          <a:prstGeom prst="rect">
            <a:avLst/>
          </a:prstGeom>
        </p:spPr>
      </p:pic>
      <p:sp>
        <p:nvSpPr>
          <p:cNvPr id="3" name="Date Placeholder 2">
            <a:extLst>
              <a:ext uri="{FF2B5EF4-FFF2-40B4-BE49-F238E27FC236}">
                <a16:creationId xmlns:a16="http://schemas.microsoft.com/office/drawing/2014/main" id="{DD065F5F-99AC-49B8-9552-B553ADC3E2D1}"/>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81464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234DCC-06C9-4358-BB47-90B3E80585B7}"/>
              </a:ext>
            </a:extLst>
          </p:cNvPr>
          <p:cNvSpPr>
            <a:spLocks noGrp="1"/>
          </p:cNvSpPr>
          <p:nvPr>
            <p:ph type="dt" sz="half" idx="2"/>
          </p:nvPr>
        </p:nvSpPr>
        <p:spPr/>
        <p:txBody>
          <a:bodyPr/>
          <a:lstStyle/>
          <a:p>
            <a:fld id="{D32C9CBE-BB3D-4D4A-BBA2-C9CC33C12E4A}" type="datetime1">
              <a:rPr lang="en-US" smtClean="0"/>
              <a:t>10/31/2023</a:t>
            </a:fld>
            <a:endParaRPr lang="en-US" dirty="0"/>
          </a:p>
        </p:txBody>
      </p:sp>
      <p:pic>
        <p:nvPicPr>
          <p:cNvPr id="4" name="Picture 3">
            <a:extLst>
              <a:ext uri="{FF2B5EF4-FFF2-40B4-BE49-F238E27FC236}">
                <a16:creationId xmlns:a16="http://schemas.microsoft.com/office/drawing/2014/main" id="{A99A744B-2D70-453F-A35E-9886E1DCCE10}"/>
              </a:ext>
            </a:extLst>
          </p:cNvPr>
          <p:cNvPicPr>
            <a:picLocks noChangeAspect="1"/>
          </p:cNvPicPr>
          <p:nvPr/>
        </p:nvPicPr>
        <p:blipFill>
          <a:blip r:embed="rId2"/>
          <a:stretch>
            <a:fillRect/>
          </a:stretch>
        </p:blipFill>
        <p:spPr>
          <a:xfrm>
            <a:off x="1632859" y="993981"/>
            <a:ext cx="9453514" cy="5830933"/>
          </a:xfrm>
          <a:prstGeom prst="rect">
            <a:avLst/>
          </a:prstGeom>
        </p:spPr>
      </p:pic>
    </p:spTree>
    <p:extLst>
      <p:ext uri="{BB962C8B-B14F-4D97-AF65-F5344CB8AC3E}">
        <p14:creationId xmlns:p14="http://schemas.microsoft.com/office/powerpoint/2010/main" val="95834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66FCAFD-93B6-4E9E-B5E8-7CD023504E11}"/>
              </a:ext>
            </a:extLst>
          </p:cNvPr>
          <p:cNvPicPr>
            <a:picLocks noGrp="1" noChangeAspect="1"/>
          </p:cNvPicPr>
          <p:nvPr>
            <p:ph idx="1"/>
          </p:nvPr>
        </p:nvPicPr>
        <p:blipFill>
          <a:blip r:embed="rId2"/>
          <a:stretch>
            <a:fillRect/>
          </a:stretch>
        </p:blipFill>
        <p:spPr>
          <a:xfrm>
            <a:off x="640079" y="837729"/>
            <a:ext cx="10887892" cy="5284884"/>
          </a:xfrm>
          <a:prstGeom prst="rect">
            <a:avLst/>
          </a:prstGeom>
        </p:spPr>
      </p:pic>
      <p:sp>
        <p:nvSpPr>
          <p:cNvPr id="3" name="Date Placeholder 2">
            <a:extLst>
              <a:ext uri="{FF2B5EF4-FFF2-40B4-BE49-F238E27FC236}">
                <a16:creationId xmlns:a16="http://schemas.microsoft.com/office/drawing/2014/main" id="{74F4FE35-8A00-4897-9FDB-D356E30A6AD6}"/>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170337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BBC50D-DDDB-4A62-9C1B-6E5D7862B102}"/>
              </a:ext>
            </a:extLst>
          </p:cNvPr>
          <p:cNvSpPr>
            <a:spLocks noGrp="1"/>
          </p:cNvSpPr>
          <p:nvPr>
            <p:ph idx="1"/>
          </p:nvPr>
        </p:nvSpPr>
        <p:spPr>
          <a:xfrm>
            <a:off x="217714" y="892629"/>
            <a:ext cx="11419115" cy="5567160"/>
          </a:xfrm>
        </p:spPr>
        <p:txBody>
          <a:bodyPr/>
          <a:lstStyle/>
          <a:p>
            <a:r>
              <a:rPr lang="en-US" b="1" dirty="0"/>
              <a:t>EXECUTIVE SUMMARY </a:t>
            </a:r>
          </a:p>
          <a:p>
            <a:r>
              <a:rPr lang="en-US" dirty="0"/>
              <a:t>Parents are clearly concerned about their children being offered or taking drugs (65% concerned), drinking alcohol (53%), vaping (51%) and/or developing substance misuse problems (49%). </a:t>
            </a:r>
          </a:p>
          <a:p>
            <a:r>
              <a:rPr lang="en-US" dirty="0"/>
              <a:t>Interestingly, parents of younger and parents of older children express similar levels of concern on these issues. The majority (56%) of parents feel the best time to begin having conversations with their children about alcohol, drugs, vaping and substance misuse is between the ages of nine and 12. </a:t>
            </a:r>
          </a:p>
          <a:p>
            <a:r>
              <a:rPr lang="en-US" dirty="0"/>
              <a:t>It is encouraging to see that 94% of parents have spoken to their child/children about alcohol, drugs, vaping and substance abuse at least once. Even more encouraging, 100% of parents with children between the ages of 15 and 17 have spoken to their children about these issues. </a:t>
            </a:r>
          </a:p>
          <a:p>
            <a:r>
              <a:rPr lang="en-US" dirty="0"/>
              <a:t>While parents tend to be more familiar with fentanyl than “fake pills”, very few parents say they are “not familiar at all” with either. That being said, the percentage of parents who say they are “very familiar” with fentanyl (33%) and fake pills (25%) is somewhat low given the prevalence and seriousness of both. For example, only 25% say they are very familiar with “fake pills”, but 70% of parents say they think it would be somewhat or very easy for kids to buy “fake pills”. In addition, many parents say it is somewhat or very common for their child’s/children’s friends and peer group to take drugs that are not prescribed to them (35%), buy drugs through social media (26%) or buy drugs online (25%). </a:t>
            </a:r>
          </a:p>
        </p:txBody>
      </p:sp>
      <p:sp>
        <p:nvSpPr>
          <p:cNvPr id="3" name="Date Placeholder 2">
            <a:extLst>
              <a:ext uri="{FF2B5EF4-FFF2-40B4-BE49-F238E27FC236}">
                <a16:creationId xmlns:a16="http://schemas.microsoft.com/office/drawing/2014/main" id="{523004D2-D932-45A0-882C-9D4F6F2ADB78}"/>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4150381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7A11A-AC23-40D7-8502-EDCF19C62429}"/>
              </a:ext>
            </a:extLst>
          </p:cNvPr>
          <p:cNvSpPr>
            <a:spLocks noGrp="1"/>
          </p:cNvSpPr>
          <p:nvPr>
            <p:ph idx="1"/>
          </p:nvPr>
        </p:nvSpPr>
        <p:spPr/>
        <p:txBody>
          <a:bodyPr/>
          <a:lstStyle/>
          <a:p>
            <a:pPr marL="0" indent="0" algn="ctr">
              <a:buNone/>
            </a:pPr>
            <a:endParaRPr lang="en-US" sz="5400" b="1" dirty="0"/>
          </a:p>
          <a:p>
            <a:pPr marL="0" indent="0" algn="ctr">
              <a:buNone/>
            </a:pPr>
            <a:r>
              <a:rPr lang="en-US" sz="5400" b="1" dirty="0"/>
              <a:t>Training/Resources</a:t>
            </a:r>
          </a:p>
          <a:p>
            <a:endParaRPr lang="en-US" dirty="0"/>
          </a:p>
        </p:txBody>
      </p:sp>
      <p:sp>
        <p:nvSpPr>
          <p:cNvPr id="3" name="Date Placeholder 2">
            <a:extLst>
              <a:ext uri="{FF2B5EF4-FFF2-40B4-BE49-F238E27FC236}">
                <a16:creationId xmlns:a16="http://schemas.microsoft.com/office/drawing/2014/main" id="{F8164F37-9E32-4A00-BD95-C4A0EE5F18D3}"/>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1400758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9E10C6-157F-4AF1-97AA-94093A42E756}"/>
              </a:ext>
            </a:extLst>
          </p:cNvPr>
          <p:cNvSpPr>
            <a:spLocks noGrp="1"/>
          </p:cNvSpPr>
          <p:nvPr>
            <p:ph type="dt" sz="half" idx="2"/>
          </p:nvPr>
        </p:nvSpPr>
        <p:spPr/>
        <p:txBody>
          <a:bodyPr/>
          <a:lstStyle/>
          <a:p>
            <a:fld id="{D32C9CBE-BB3D-4D4A-BBA2-C9CC33C12E4A}" type="datetime1">
              <a:rPr lang="en-US" smtClean="0"/>
              <a:t>10/31/2023</a:t>
            </a:fld>
            <a:endParaRPr lang="en-US" dirty="0"/>
          </a:p>
        </p:txBody>
      </p:sp>
      <p:pic>
        <p:nvPicPr>
          <p:cNvPr id="4" name="Picture 3">
            <a:extLst>
              <a:ext uri="{FF2B5EF4-FFF2-40B4-BE49-F238E27FC236}">
                <a16:creationId xmlns:a16="http://schemas.microsoft.com/office/drawing/2014/main" id="{BECC57B6-B3B7-4748-B7D3-81D98E253331}"/>
              </a:ext>
            </a:extLst>
          </p:cNvPr>
          <p:cNvPicPr>
            <a:picLocks noChangeAspect="1"/>
          </p:cNvPicPr>
          <p:nvPr/>
        </p:nvPicPr>
        <p:blipFill>
          <a:blip r:embed="rId2"/>
          <a:stretch>
            <a:fillRect/>
          </a:stretch>
        </p:blipFill>
        <p:spPr>
          <a:xfrm>
            <a:off x="4719696" y="1273628"/>
            <a:ext cx="6916186" cy="4310743"/>
          </a:xfrm>
          <a:prstGeom prst="rect">
            <a:avLst/>
          </a:prstGeom>
        </p:spPr>
      </p:pic>
      <p:sp>
        <p:nvSpPr>
          <p:cNvPr id="5" name="Rectangle 4">
            <a:extLst>
              <a:ext uri="{FF2B5EF4-FFF2-40B4-BE49-F238E27FC236}">
                <a16:creationId xmlns:a16="http://schemas.microsoft.com/office/drawing/2014/main" id="{6694C8F6-C304-4808-8D24-2A99DF6D8FD9}"/>
              </a:ext>
            </a:extLst>
          </p:cNvPr>
          <p:cNvSpPr/>
          <p:nvPr/>
        </p:nvSpPr>
        <p:spPr>
          <a:xfrm>
            <a:off x="556118" y="1723070"/>
            <a:ext cx="4071256" cy="3785652"/>
          </a:xfrm>
          <a:prstGeom prst="rect">
            <a:avLst/>
          </a:prstGeom>
        </p:spPr>
        <p:txBody>
          <a:bodyPr wrap="square">
            <a:spAutoFit/>
          </a:bodyPr>
          <a:lstStyle/>
          <a:p>
            <a:r>
              <a:rPr lang="en-US" sz="2400" dirty="0"/>
              <a:t>The purpose of the Prevention Technology Transfer Center (PTTC) Network is to improve implementation and delivery of effective substance use prevention interventions, and provide training and technical assistance services to the substance misuse prevention field. </a:t>
            </a:r>
          </a:p>
        </p:txBody>
      </p:sp>
    </p:spTree>
    <p:extLst>
      <p:ext uri="{BB962C8B-B14F-4D97-AF65-F5344CB8AC3E}">
        <p14:creationId xmlns:p14="http://schemas.microsoft.com/office/powerpoint/2010/main" val="86626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C008E-8657-44FA-A192-66E9ABFD55F1}"/>
              </a:ext>
            </a:extLst>
          </p:cNvPr>
          <p:cNvSpPr>
            <a:spLocks noGrp="1"/>
          </p:cNvSpPr>
          <p:nvPr>
            <p:ph idx="1"/>
          </p:nvPr>
        </p:nvSpPr>
        <p:spPr/>
        <p:txBody>
          <a:bodyPr/>
          <a:lstStyle/>
          <a:p>
            <a:pPr marL="0" indent="0" algn="ctr">
              <a:buNone/>
            </a:pPr>
            <a:endParaRPr lang="en-US" sz="5400" b="1" dirty="0"/>
          </a:p>
          <a:p>
            <a:pPr marL="0" indent="0" algn="ctr">
              <a:buNone/>
            </a:pPr>
            <a:r>
              <a:rPr lang="en-US" sz="5400" b="1" dirty="0"/>
              <a:t>Communities That Care Survey</a:t>
            </a:r>
          </a:p>
          <a:p>
            <a:pPr marL="0" indent="0" algn="ctr">
              <a:buNone/>
            </a:pPr>
            <a:r>
              <a:rPr lang="en-US" sz="5400" b="1" dirty="0"/>
              <a:t>Timeline and Reminders</a:t>
            </a:r>
          </a:p>
          <a:p>
            <a:endParaRPr lang="en-US" dirty="0"/>
          </a:p>
        </p:txBody>
      </p:sp>
      <p:sp>
        <p:nvSpPr>
          <p:cNvPr id="3" name="Date Placeholder 2">
            <a:extLst>
              <a:ext uri="{FF2B5EF4-FFF2-40B4-BE49-F238E27FC236}">
                <a16:creationId xmlns:a16="http://schemas.microsoft.com/office/drawing/2014/main" id="{E6C9FC95-CC40-4D4D-9DC8-A1D4FFE3426A}"/>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762435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59F569-5307-43B5-85E3-9DED78C04AFD}"/>
              </a:ext>
            </a:extLst>
          </p:cNvPr>
          <p:cNvSpPr>
            <a:spLocks noGrp="1"/>
          </p:cNvSpPr>
          <p:nvPr>
            <p:ph idx="1"/>
          </p:nvPr>
        </p:nvSpPr>
        <p:spPr>
          <a:xfrm>
            <a:off x="640080" y="949269"/>
            <a:ext cx="10515600" cy="4736980"/>
          </a:xfrm>
        </p:spPr>
        <p:txBody>
          <a:bodyPr/>
          <a:lstStyle/>
          <a:p>
            <a:endParaRPr lang="en-US" dirty="0"/>
          </a:p>
          <a:p>
            <a:endParaRPr lang="en-US" dirty="0"/>
          </a:p>
          <a:p>
            <a:endParaRPr lang="en-US" sz="2400" dirty="0"/>
          </a:p>
          <a:p>
            <a:r>
              <a:rPr lang="en-US" sz="2400" dirty="0"/>
              <a:t>Free Online Learning &amp; Low-Cost Continuing Education for Health and Behavioral Health Professionals</a:t>
            </a:r>
          </a:p>
          <a:p>
            <a:r>
              <a:rPr lang="en-US" sz="2400" dirty="0"/>
              <a:t>Create an account and begin accessing courses</a:t>
            </a:r>
          </a:p>
          <a:p>
            <a:r>
              <a:rPr lang="en-US" sz="2400" dirty="0">
                <a:hlinkClick r:id="rId2"/>
              </a:rPr>
              <a:t>https://healtheknowledge.org/</a:t>
            </a:r>
            <a:endParaRPr lang="en-US" sz="2400" dirty="0"/>
          </a:p>
          <a:p>
            <a:r>
              <a:rPr lang="en-US" dirty="0"/>
              <a:t>The following slides are just a sampling of the many courses available on the website-login to discover these and many more!</a:t>
            </a:r>
          </a:p>
          <a:p>
            <a:r>
              <a:rPr lang="en-US" dirty="0">
                <a:hlinkClick r:id="rId3"/>
              </a:rPr>
              <a:t>https://healtheknowledge.org/course/index.php?categoryid=89</a:t>
            </a:r>
            <a:endParaRPr lang="en-US" dirty="0"/>
          </a:p>
          <a:p>
            <a:endParaRPr lang="en-US" dirty="0"/>
          </a:p>
        </p:txBody>
      </p:sp>
      <p:sp>
        <p:nvSpPr>
          <p:cNvPr id="3" name="Date Placeholder 2">
            <a:extLst>
              <a:ext uri="{FF2B5EF4-FFF2-40B4-BE49-F238E27FC236}">
                <a16:creationId xmlns:a16="http://schemas.microsoft.com/office/drawing/2014/main" id="{5E6B5B72-FC58-45DF-BF6D-E4B15CB43D0C}"/>
              </a:ext>
            </a:extLst>
          </p:cNvPr>
          <p:cNvSpPr>
            <a:spLocks noGrp="1"/>
          </p:cNvSpPr>
          <p:nvPr>
            <p:ph type="dt" sz="half" idx="2"/>
          </p:nvPr>
        </p:nvSpPr>
        <p:spPr/>
        <p:txBody>
          <a:bodyPr/>
          <a:lstStyle/>
          <a:p>
            <a:fld id="{D32C9CBE-BB3D-4D4A-BBA2-C9CC33C12E4A}" type="datetime1">
              <a:rPr lang="en-US" smtClean="0"/>
              <a:t>10/31/2023</a:t>
            </a:fld>
            <a:endParaRPr lang="en-US" dirty="0"/>
          </a:p>
        </p:txBody>
      </p:sp>
      <p:pic>
        <p:nvPicPr>
          <p:cNvPr id="4" name="Picture 3">
            <a:extLst>
              <a:ext uri="{FF2B5EF4-FFF2-40B4-BE49-F238E27FC236}">
                <a16:creationId xmlns:a16="http://schemas.microsoft.com/office/drawing/2014/main" id="{7B2749F3-5381-4BB6-8797-D29DECAF4B0E}"/>
              </a:ext>
            </a:extLst>
          </p:cNvPr>
          <p:cNvPicPr>
            <a:picLocks noChangeAspect="1"/>
          </p:cNvPicPr>
          <p:nvPr/>
        </p:nvPicPr>
        <p:blipFill>
          <a:blip r:embed="rId4"/>
          <a:stretch>
            <a:fillRect/>
          </a:stretch>
        </p:blipFill>
        <p:spPr>
          <a:xfrm>
            <a:off x="751114" y="988906"/>
            <a:ext cx="3962400" cy="1152525"/>
          </a:xfrm>
          <a:prstGeom prst="rect">
            <a:avLst/>
          </a:prstGeom>
        </p:spPr>
      </p:pic>
    </p:spTree>
    <p:extLst>
      <p:ext uri="{BB962C8B-B14F-4D97-AF65-F5344CB8AC3E}">
        <p14:creationId xmlns:p14="http://schemas.microsoft.com/office/powerpoint/2010/main" val="147181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9084-D272-4C57-962A-C781EE46BCA1}"/>
              </a:ext>
            </a:extLst>
          </p:cNvPr>
          <p:cNvSpPr>
            <a:spLocks noGrp="1"/>
          </p:cNvSpPr>
          <p:nvPr>
            <p:ph idx="1"/>
          </p:nvPr>
        </p:nvSpPr>
        <p:spPr>
          <a:xfrm>
            <a:off x="272142" y="849087"/>
            <a:ext cx="11397343" cy="5453742"/>
          </a:xfrm>
        </p:spPr>
        <p:txBody>
          <a:bodyPr/>
          <a:lstStyle/>
          <a:p>
            <a:r>
              <a:rPr lang="en-US" sz="2400" b="1" dirty="0"/>
              <a:t>Prevention Specialist Performance Domains</a:t>
            </a:r>
          </a:p>
          <a:p>
            <a:r>
              <a:rPr lang="en-US" dirty="0"/>
              <a:t>The success of prevention efforts in the community is dependent on a competent, well-trained, ethical and professional Prevention Specialist. Therefore, the purpose of this 3 hour training program is to enhance the quality of services provided as well as the knowledge and skills necessary to become a Certified Prevention Specialist (CPS). </a:t>
            </a:r>
          </a:p>
          <a:p>
            <a:r>
              <a:rPr lang="en-US" sz="2400" b="1" dirty="0"/>
              <a:t>The Social Determinants of Health</a:t>
            </a:r>
          </a:p>
          <a:p>
            <a:r>
              <a:rPr lang="en-US" dirty="0"/>
              <a:t>The aspects of life that influence a person’s health, including their likelihood of engaging in risky behavior such as substance use, are numerous and varied. They range from very immediate, personal characteristics to overarching societal trends and conditions. The social determinants of health are these larger social or environmental aspects that influence us, such as the economic status of the neighborhoods in which we live, our access to quality health care services, and the amount of discrimination we face. This three-part, 3 hour, self-paced course will provide a comprehensive overview of the social determinants of health and examine the influence they have on substance use. It will also discuss the impacts a public health approach can have on them, review how to turn prevention knowledge into actionable processes, and provide recommendations on how to address them through the principles of prevention science and using environmental and other strategies.</a:t>
            </a:r>
          </a:p>
        </p:txBody>
      </p:sp>
      <p:sp>
        <p:nvSpPr>
          <p:cNvPr id="3" name="Date Placeholder 2">
            <a:extLst>
              <a:ext uri="{FF2B5EF4-FFF2-40B4-BE49-F238E27FC236}">
                <a16:creationId xmlns:a16="http://schemas.microsoft.com/office/drawing/2014/main" id="{470E6ADA-E2DC-418C-B097-9ED55C1E1EDB}"/>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9639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A9D9B-1B0C-4AE4-9661-29D3A70F28C8}"/>
              </a:ext>
            </a:extLst>
          </p:cNvPr>
          <p:cNvSpPr>
            <a:spLocks noGrp="1"/>
          </p:cNvSpPr>
          <p:nvPr>
            <p:ph idx="1"/>
          </p:nvPr>
        </p:nvSpPr>
        <p:spPr>
          <a:xfrm>
            <a:off x="381000" y="936171"/>
            <a:ext cx="11201399" cy="5268686"/>
          </a:xfrm>
        </p:spPr>
        <p:txBody>
          <a:bodyPr/>
          <a:lstStyle/>
          <a:p>
            <a:r>
              <a:rPr lang="en-US" sz="2400" b="1" dirty="0"/>
              <a:t>Introduction to the Prevention Core Competencies</a:t>
            </a:r>
          </a:p>
          <a:p>
            <a:r>
              <a:rPr lang="en-US" dirty="0"/>
              <a:t>The Introduction to Prevention Core Competencies for Prevention Professionals was designed to introduce practitioners to the essential competencies, knowledge, and skill to work in substance use and misuse prevention. It is based on the </a:t>
            </a:r>
            <a:r>
              <a:rPr lang="en-US" dirty="0">
                <a:hlinkClick r:id="rId2"/>
              </a:rPr>
              <a:t>Prevention Core Competencies</a:t>
            </a:r>
            <a:r>
              <a:rPr lang="en-US" dirty="0"/>
              <a:t> published by the Substance Abuse and Mental Health Services Administration (SAMHSA). The course provides a foundation for service delivery based on prevention science and the use of evidence-based practices. It strengthens the understanding of effective planning and implementation approaches and encourages the pursuit of more specialized training and professional development.</a:t>
            </a:r>
          </a:p>
          <a:p>
            <a:r>
              <a:rPr lang="en-US" dirty="0"/>
              <a:t>1.Describe the key elements of prevention planning and evaluation.</a:t>
            </a:r>
          </a:p>
          <a:p>
            <a:r>
              <a:rPr lang="en-US" dirty="0"/>
              <a:t>2.Understand the core prevention professional knowledge, skills, and competencies.</a:t>
            </a:r>
          </a:p>
          <a:p>
            <a:r>
              <a:rPr lang="en-US" dirty="0"/>
              <a:t>3.Acknowledge the importance of research-based theories and processes that help explain and build effective prevention interventions. </a:t>
            </a:r>
          </a:p>
          <a:p>
            <a:r>
              <a:rPr lang="en-US" dirty="0"/>
              <a:t>4.Describe how evidence-based (EB) prevention strategies can be delivered across settings including the family, school, media, community, or workplace.</a:t>
            </a:r>
          </a:p>
          <a:p>
            <a:endParaRPr lang="en-US" dirty="0"/>
          </a:p>
        </p:txBody>
      </p:sp>
    </p:spTree>
    <p:extLst>
      <p:ext uri="{BB962C8B-B14F-4D97-AF65-F5344CB8AC3E}">
        <p14:creationId xmlns:p14="http://schemas.microsoft.com/office/powerpoint/2010/main" val="179394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AF715E-448A-49E6-AE05-80FB432F4040}"/>
              </a:ext>
            </a:extLst>
          </p:cNvPr>
          <p:cNvSpPr>
            <a:spLocks noGrp="1"/>
          </p:cNvSpPr>
          <p:nvPr>
            <p:ph idx="1"/>
          </p:nvPr>
        </p:nvSpPr>
        <p:spPr>
          <a:xfrm>
            <a:off x="304800" y="949122"/>
            <a:ext cx="11582400" cy="5693229"/>
          </a:xfrm>
        </p:spPr>
        <p:txBody>
          <a:bodyPr/>
          <a:lstStyle/>
          <a:p>
            <a:r>
              <a:rPr lang="en-US" b="1" dirty="0"/>
              <a:t>Informing Prevention: Understanding Adolescent Development (Part 1 of 6)</a:t>
            </a:r>
          </a:p>
          <a:p>
            <a:r>
              <a:rPr lang="en-US" dirty="0"/>
              <a:t>This 1-hour self-paced webinar, Informing Prevention: Understanding Adolescent Development (Part 1 of 6), is for any health, oral health, and behavioral health student or professional. In this webinar, which is part one of a six-part series, you will learn about adolescent development and milestones.</a:t>
            </a:r>
          </a:p>
          <a:p>
            <a:r>
              <a:rPr lang="en-US" b="1" dirty="0"/>
              <a:t>Informing Prevention: Effectively Engaging Adolescents in Interventions (Part 2 of 6)</a:t>
            </a:r>
          </a:p>
          <a:p>
            <a:r>
              <a:rPr lang="en-US" dirty="0"/>
              <a:t>This 1-hour self-paced webinar, Informing Prevention: Effectively Engaging Adolescents in Interventions (Part 2 of 6), is for any health, oral health, and behavioral health student or professional. During this webinar, you will learn the rates of adolescent engagement in prevention programs. You will learn what prevents adolescents from engaging in prevention programs. Lastly, you will learn and be able to describe strategies that can be implemented to increase engagement in adolescent prevention programs.</a:t>
            </a:r>
          </a:p>
          <a:p>
            <a:r>
              <a:rPr lang="en-US" b="1" dirty="0"/>
              <a:t>Informing Prevention: Effective Use of Epidemiological Data (Part 3 of 6)</a:t>
            </a:r>
          </a:p>
          <a:p>
            <a:r>
              <a:rPr lang="en-US" dirty="0"/>
              <a:t>This 1-hour self-paced webinar, Informing Prevention: The Effective Use of Epidemiological Data (Part 3 of 6), is for any health, oral health, and behavioral health student or professional. In this webinar you will learn how to determine the scope of a problem for your target population. You will learn where to access and ways to analyze epidemiological data. </a:t>
            </a:r>
          </a:p>
          <a:p>
            <a:r>
              <a:rPr lang="en-US" dirty="0">
                <a:hlinkClick r:id="rId2"/>
              </a:rPr>
              <a:t>https://healtheknowledge.org/course/index.php?categoryid=98</a:t>
            </a:r>
            <a:endParaRPr lang="en-US" dirty="0"/>
          </a:p>
          <a:p>
            <a:endParaRPr lang="en-US" dirty="0"/>
          </a:p>
          <a:p>
            <a:endParaRPr lang="en-US" dirty="0"/>
          </a:p>
        </p:txBody>
      </p:sp>
      <p:sp>
        <p:nvSpPr>
          <p:cNvPr id="3" name="Date Placeholder 2">
            <a:extLst>
              <a:ext uri="{FF2B5EF4-FFF2-40B4-BE49-F238E27FC236}">
                <a16:creationId xmlns:a16="http://schemas.microsoft.com/office/drawing/2014/main" id="{3BD7FE6B-24FD-404A-9866-384E2E9FDC34}"/>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270498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6EDD19-CE42-4E27-9080-7FC3042487A2}"/>
              </a:ext>
            </a:extLst>
          </p:cNvPr>
          <p:cNvSpPr>
            <a:spLocks noGrp="1"/>
          </p:cNvSpPr>
          <p:nvPr>
            <p:ph idx="1"/>
          </p:nvPr>
        </p:nvSpPr>
        <p:spPr>
          <a:xfrm>
            <a:off x="326570" y="881742"/>
            <a:ext cx="11484430" cy="5758543"/>
          </a:xfrm>
        </p:spPr>
        <p:txBody>
          <a:bodyPr/>
          <a:lstStyle/>
          <a:p>
            <a:r>
              <a:rPr lang="en-US" b="1" dirty="0"/>
              <a:t>Informing Prevention: Effectively Using Technology for School-Based Prevention (Part 4 of 6)</a:t>
            </a:r>
          </a:p>
          <a:p>
            <a:r>
              <a:rPr lang="en-US" dirty="0"/>
              <a:t>This 1-hour self-paced webinar, Informing Prevention: Effectively Using Technology for School-Based Prevention (Part 4 of 6), is for any health, oral health, and behavioral health student or professional. During this webinar you will learn how technology can assist in school-based prevention efforts. You will learn which technologies are best for certain elements of prevention and in what ways school-based and community providers can promote technology-based prevention efforts. </a:t>
            </a:r>
          </a:p>
          <a:p>
            <a:r>
              <a:rPr lang="en-US" b="1" dirty="0"/>
              <a:t>Informing Prevention: The Effects of Drug Use on Adolescent Brain Development (Part 5 of 6)</a:t>
            </a:r>
          </a:p>
          <a:p>
            <a:r>
              <a:rPr lang="en-US" dirty="0"/>
              <a:t>This is a self-paced course. During this webinar you will understand the complexity of adolescent brain development. You will understand adolescent vulnerabilities to substance-use. Additionally, you will increase your knowledge of strategies for preventing adolescent substance-use disorder.</a:t>
            </a:r>
          </a:p>
          <a:p>
            <a:r>
              <a:rPr lang="en-US" b="1" dirty="0"/>
              <a:t>Informing Prevention: Vaping Among Adolescents (Part 6 of 6)</a:t>
            </a:r>
          </a:p>
          <a:p>
            <a:r>
              <a:rPr lang="en-US" dirty="0"/>
              <a:t>This 1-hour self-paced webinar, Informing Prevention: Vaping Among Adolescents (Part 6 of 6), is for any health, oral health, and behavioral health student or professional. During this webinar you will learn about the rates of vaping among adolescents and why adolescents vape. You will learn the social and biological consequences of vaping. Lastly, you will learn how to prevent adolescents from vaping.</a:t>
            </a:r>
          </a:p>
          <a:p>
            <a:r>
              <a:rPr lang="en-US" i="1" dirty="0"/>
              <a:t>Developed by the Mountain Plains Prevention Technology Transfer Center (Mountain Plains PTTC)</a:t>
            </a:r>
            <a:endParaRPr lang="en-US" dirty="0"/>
          </a:p>
          <a:p>
            <a:endParaRPr lang="en-US" dirty="0"/>
          </a:p>
        </p:txBody>
      </p:sp>
      <p:sp>
        <p:nvSpPr>
          <p:cNvPr id="3" name="Date Placeholder 2">
            <a:extLst>
              <a:ext uri="{FF2B5EF4-FFF2-40B4-BE49-F238E27FC236}">
                <a16:creationId xmlns:a16="http://schemas.microsoft.com/office/drawing/2014/main" id="{C9F2FBF6-31C2-4FD3-8AC5-B377E7F2F254}"/>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1634836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BFD3B-724A-4036-BE7B-6243D9B0CF52}"/>
              </a:ext>
            </a:extLst>
          </p:cNvPr>
          <p:cNvSpPr>
            <a:spLocks noGrp="1"/>
          </p:cNvSpPr>
          <p:nvPr>
            <p:ph idx="1"/>
          </p:nvPr>
        </p:nvSpPr>
        <p:spPr>
          <a:xfrm>
            <a:off x="304800" y="870857"/>
            <a:ext cx="11506200" cy="5671457"/>
          </a:xfrm>
        </p:spPr>
        <p:txBody>
          <a:bodyPr/>
          <a:lstStyle/>
          <a:p>
            <a:r>
              <a:rPr lang="en-US" sz="1800" b="1" dirty="0"/>
              <a:t>Basics of Pharmacology and Alcohol</a:t>
            </a:r>
          </a:p>
          <a:p>
            <a:r>
              <a:rPr lang="en-US" sz="1800" dirty="0"/>
              <a:t>This course will explore the pharmacology of alcohol. The presenter will cover how alcohol addiction impacts major brain regions and the acute and chronic symptoms associated with alcohol use. Specific features of alcohol dependence and withdrawal will be discussed. Additionally, we will discuss alcohol use during pregnancy and the categories of Fetal Alcohol Spectrum Disorder (FASD). </a:t>
            </a:r>
          </a:p>
          <a:p>
            <a:r>
              <a:rPr lang="en-US" sz="1800" dirty="0"/>
              <a:t>By the end of this course, participants will be able to:</a:t>
            </a:r>
          </a:p>
          <a:p>
            <a:r>
              <a:rPr lang="en-US" sz="1800" dirty="0"/>
              <a:t>Define alcohol addiction and list the components that influence stigma.</a:t>
            </a:r>
          </a:p>
          <a:p>
            <a:r>
              <a:rPr lang="en-US" sz="1800" dirty="0"/>
              <a:t>Describe the acute and chronic effects of alcohol use.</a:t>
            </a:r>
          </a:p>
          <a:p>
            <a:r>
              <a:rPr lang="en-US" sz="1800" b="1" dirty="0"/>
              <a:t>Basics of Pharmacology and Opioids</a:t>
            </a:r>
          </a:p>
          <a:p>
            <a:r>
              <a:rPr lang="en-US" sz="1800" dirty="0"/>
              <a:t>This course will explore the pharmacology of opioids. The presenter will cover how opioid addiction impacts major brain regions and the acute and chronic symptoms associated with opioid use. Specific features of opioid dependence and withdrawal will be discussed specifically symptoms that occur when a person is discontinuing their use.</a:t>
            </a:r>
          </a:p>
          <a:p>
            <a:r>
              <a:rPr lang="en-US" sz="1800" dirty="0"/>
              <a:t>By the end of this course, participants will be able to:</a:t>
            </a:r>
          </a:p>
          <a:p>
            <a:r>
              <a:rPr lang="en-US" sz="1800" dirty="0"/>
              <a:t>Define addiction and how it impacts regions of the brain.</a:t>
            </a:r>
          </a:p>
          <a:p>
            <a:r>
              <a:rPr lang="en-US" sz="1800" dirty="0"/>
              <a:t>Describe the acute and chronic effects of opioid use and withdrawal.</a:t>
            </a:r>
          </a:p>
          <a:p>
            <a:endParaRPr lang="en-US" dirty="0"/>
          </a:p>
        </p:txBody>
      </p:sp>
      <p:sp>
        <p:nvSpPr>
          <p:cNvPr id="3" name="Date Placeholder 2">
            <a:extLst>
              <a:ext uri="{FF2B5EF4-FFF2-40B4-BE49-F238E27FC236}">
                <a16:creationId xmlns:a16="http://schemas.microsoft.com/office/drawing/2014/main" id="{6251D893-EE38-4C67-8D57-806FE9B81739}"/>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27813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24529-76F8-4B35-A680-D572A71DB079}"/>
              </a:ext>
            </a:extLst>
          </p:cNvPr>
          <p:cNvSpPr>
            <a:spLocks noGrp="1"/>
          </p:cNvSpPr>
          <p:nvPr>
            <p:ph idx="1"/>
          </p:nvPr>
        </p:nvSpPr>
        <p:spPr>
          <a:xfrm>
            <a:off x="223157" y="805541"/>
            <a:ext cx="11745685" cy="5921401"/>
          </a:xfrm>
        </p:spPr>
        <p:txBody>
          <a:bodyPr/>
          <a:lstStyle/>
          <a:p>
            <a:r>
              <a:rPr lang="en-US" sz="1800" b="1" dirty="0"/>
              <a:t>Basics of Pharmacology and Psychostimulants (Cocaine &amp; Methamphetamine)</a:t>
            </a:r>
          </a:p>
          <a:p>
            <a:r>
              <a:rPr lang="en-US" sz="1800" dirty="0"/>
              <a:t>This course will explore the pharmacology of psychostimulants with a focus on cocaine and methamphetamines. The presenter will cover how psychostimulant addiction impacts major brain regions and the acute and chronic symptoms associated with cocaine and methamphetamine use. Specific features of psychostimulant dependence and withdrawal will be discussed specifically symptoms that occur when a person is discontinuing their use.</a:t>
            </a:r>
          </a:p>
          <a:p>
            <a:r>
              <a:rPr lang="en-US" sz="1800" dirty="0"/>
              <a:t>By the end of the course, participants will be able to:</a:t>
            </a:r>
          </a:p>
          <a:p>
            <a:r>
              <a:rPr lang="en-US" sz="1800" dirty="0"/>
              <a:t>Define addiction and how it impacts regions of the brain.</a:t>
            </a:r>
          </a:p>
          <a:p>
            <a:r>
              <a:rPr lang="en-US" sz="1800" dirty="0"/>
              <a:t>Describe the acute and chronic effects of cocaine and methamphetamine use and withdrawal.</a:t>
            </a:r>
          </a:p>
          <a:p>
            <a:r>
              <a:rPr lang="en-US" sz="1800" b="1" dirty="0"/>
              <a:t>Basics of Pharmacology and Cannabis</a:t>
            </a:r>
          </a:p>
          <a:p>
            <a:r>
              <a:rPr lang="en-US" sz="1800" dirty="0"/>
              <a:t>This course will explore the pharmacology of cannabis. The presenter will cover how cannabis addiction impacts major brain regions and the acute and chronic symptoms associated with cannabis use. Specific features of cannabis dependence and withdrawal will be discussed specifically symptoms that occur when a person is discontinuing its use.</a:t>
            </a:r>
          </a:p>
          <a:p>
            <a:r>
              <a:rPr lang="en-US" sz="1800" dirty="0"/>
              <a:t>By the end of this course, participants will be able to:</a:t>
            </a:r>
          </a:p>
          <a:p>
            <a:r>
              <a:rPr lang="en-US" sz="1800" dirty="0"/>
              <a:t>Define addiction and how it impacts regions of the brain.</a:t>
            </a:r>
          </a:p>
          <a:p>
            <a:r>
              <a:rPr lang="en-US" sz="1800" dirty="0"/>
              <a:t>Describe the acute and chronic effects of cannabis use and withdrawal. </a:t>
            </a:r>
          </a:p>
          <a:p>
            <a:pPr marL="201168" lvl="1" indent="0">
              <a:buNone/>
            </a:pPr>
            <a:r>
              <a:rPr lang="en-US" sz="1600" dirty="0">
                <a:hlinkClick r:id="rId2"/>
              </a:rPr>
              <a:t>https://healtheknowledge.org/course/index.php?categoryid=113</a:t>
            </a:r>
            <a:endParaRPr lang="en-US" sz="1600" dirty="0"/>
          </a:p>
          <a:p>
            <a:endParaRPr lang="en-US" sz="1800" dirty="0"/>
          </a:p>
          <a:p>
            <a:endParaRPr lang="en-US" sz="1800" dirty="0"/>
          </a:p>
          <a:p>
            <a:endParaRPr lang="en-US" dirty="0"/>
          </a:p>
        </p:txBody>
      </p:sp>
      <p:sp>
        <p:nvSpPr>
          <p:cNvPr id="3" name="Date Placeholder 2">
            <a:extLst>
              <a:ext uri="{FF2B5EF4-FFF2-40B4-BE49-F238E27FC236}">
                <a16:creationId xmlns:a16="http://schemas.microsoft.com/office/drawing/2014/main" id="{31587AFA-25EB-4AED-B9FF-E4125DC91F91}"/>
              </a:ext>
            </a:extLst>
          </p:cNvPr>
          <p:cNvSpPr>
            <a:spLocks noGrp="1"/>
          </p:cNvSpPr>
          <p:nvPr>
            <p:ph type="dt" sz="half" idx="2"/>
          </p:nvPr>
        </p:nvSpPr>
        <p:spPr/>
        <p:txBody>
          <a:bodyPr/>
          <a:lstStyle/>
          <a:p>
            <a:r>
              <a:rPr lang="en-US" dirty="0"/>
              <a:t>https://healtheknowledge.org/course/index.php?categoryid=113</a:t>
            </a:r>
          </a:p>
        </p:txBody>
      </p:sp>
    </p:spTree>
    <p:extLst>
      <p:ext uri="{BB962C8B-B14F-4D97-AF65-F5344CB8AC3E}">
        <p14:creationId xmlns:p14="http://schemas.microsoft.com/office/powerpoint/2010/main" val="3680826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D3D8F3-A6D0-4BFC-A6D2-434A43A55564}"/>
              </a:ext>
            </a:extLst>
          </p:cNvPr>
          <p:cNvSpPr>
            <a:spLocks noGrp="1"/>
          </p:cNvSpPr>
          <p:nvPr>
            <p:ph idx="1"/>
          </p:nvPr>
        </p:nvSpPr>
        <p:spPr>
          <a:xfrm>
            <a:off x="315687" y="805543"/>
            <a:ext cx="11451770" cy="5612284"/>
          </a:xfrm>
        </p:spPr>
        <p:txBody>
          <a:bodyPr/>
          <a:lstStyle/>
          <a:p>
            <a:r>
              <a:rPr lang="en-US" sz="2800" b="1" dirty="0"/>
              <a:t>Upcoming Trainings/Meetings</a:t>
            </a:r>
            <a:r>
              <a:rPr lang="en-US" sz="2800" dirty="0"/>
              <a:t>:</a:t>
            </a:r>
          </a:p>
          <a:p>
            <a:r>
              <a:rPr lang="en-US" sz="2800" b="1" dirty="0"/>
              <a:t>Prevention Ethics Basic in Columbia: </a:t>
            </a:r>
            <a:r>
              <a:rPr lang="en-US" sz="2800" dirty="0"/>
              <a:t>November 28-29, 2023 and May 7-8, 2024</a:t>
            </a:r>
          </a:p>
          <a:p>
            <a:r>
              <a:rPr lang="en-US" sz="2800" b="1" dirty="0"/>
              <a:t>Prevention Ethics Refresher </a:t>
            </a:r>
            <a:r>
              <a:rPr lang="en-US" sz="2800" dirty="0"/>
              <a:t>(virtual for those who are already certified): February 14, 2024</a:t>
            </a:r>
          </a:p>
          <a:p>
            <a:r>
              <a:rPr lang="en-US" sz="2800" b="1" dirty="0"/>
              <a:t>SAPST Training</a:t>
            </a:r>
            <a:r>
              <a:rPr lang="en-US" sz="2800" dirty="0"/>
              <a:t> in Columbia-March 4-7, 2024</a:t>
            </a:r>
          </a:p>
          <a:p>
            <a:r>
              <a:rPr lang="en-US" sz="2800" b="1" dirty="0"/>
              <a:t>Prevention Quarterly Meetings in 2024</a:t>
            </a:r>
            <a:r>
              <a:rPr lang="en-US" sz="2800" dirty="0"/>
              <a:t>: February 1, May 2 , August 1 and November 7</a:t>
            </a:r>
          </a:p>
          <a:p>
            <a:r>
              <a:rPr lang="en-US" sz="2800" b="1" dirty="0"/>
              <a:t>AET Coordinator Meeting</a:t>
            </a:r>
            <a:r>
              <a:rPr lang="en-US" sz="2800" dirty="0"/>
              <a:t>: November 28</a:t>
            </a:r>
            <a:r>
              <a:rPr lang="en-US" sz="2800" baseline="30000" dirty="0"/>
              <a:t>th</a:t>
            </a:r>
            <a:r>
              <a:rPr lang="en-US" sz="2800" dirty="0"/>
              <a:t> (virtual). Dates will be set for future meetings in the months of January (in-person), March (virtual) and May (in-person</a:t>
            </a:r>
            <a:r>
              <a:rPr lang="en-US" sz="3200" dirty="0"/>
              <a:t>)</a:t>
            </a:r>
          </a:p>
          <a:p>
            <a:endParaRPr lang="en-US" sz="3200" dirty="0"/>
          </a:p>
          <a:p>
            <a:endParaRPr lang="en-US" sz="3200" dirty="0"/>
          </a:p>
          <a:p>
            <a:endParaRPr lang="en-US" dirty="0"/>
          </a:p>
        </p:txBody>
      </p:sp>
      <p:sp>
        <p:nvSpPr>
          <p:cNvPr id="3" name="Date Placeholder 2">
            <a:extLst>
              <a:ext uri="{FF2B5EF4-FFF2-40B4-BE49-F238E27FC236}">
                <a16:creationId xmlns:a16="http://schemas.microsoft.com/office/drawing/2014/main" id="{C539C46C-A443-4CD8-B8D2-9904A25537F6}"/>
              </a:ext>
            </a:extLst>
          </p:cNvPr>
          <p:cNvSpPr>
            <a:spLocks noGrp="1"/>
          </p:cNvSpPr>
          <p:nvPr>
            <p:ph type="dt" sz="half" idx="2"/>
          </p:nvPr>
        </p:nvSpPr>
        <p:spPr/>
        <p:txBody>
          <a:bodyPr/>
          <a:lstStyle/>
          <a:p>
            <a:fld id="{D32C9CBE-BB3D-4D4A-BBA2-C9CC33C12E4A}" type="datetime1">
              <a:rPr lang="en-US" smtClean="0"/>
              <a:t>10/31/2023</a:t>
            </a:fld>
            <a:endParaRPr lang="en-US" dirty="0"/>
          </a:p>
        </p:txBody>
      </p:sp>
      <p:sp>
        <p:nvSpPr>
          <p:cNvPr id="4" name="Rectangle 3">
            <a:extLst>
              <a:ext uri="{FF2B5EF4-FFF2-40B4-BE49-F238E27FC236}">
                <a16:creationId xmlns:a16="http://schemas.microsoft.com/office/drawing/2014/main" id="{CD4BDFA2-305F-46B9-8A43-7F80D88543BE}"/>
              </a:ext>
            </a:extLst>
          </p:cNvPr>
          <p:cNvSpPr/>
          <p:nvPr/>
        </p:nvSpPr>
        <p:spPr>
          <a:xfrm>
            <a:off x="3230880" y="6136623"/>
            <a:ext cx="5967549" cy="646331"/>
          </a:xfrm>
          <a:prstGeom prst="rect">
            <a:avLst/>
          </a:prstGeom>
        </p:spPr>
        <p:txBody>
          <a:bodyPr wrap="square">
            <a:spAutoFit/>
          </a:bodyPr>
          <a:lstStyle/>
          <a:p>
            <a:r>
              <a:rPr lang="en-US" dirty="0">
                <a:hlinkClick r:id="rId3"/>
              </a:rPr>
              <a:t>https://www.daodas.sc.gov/education/upcoming-training</a:t>
            </a:r>
            <a:endParaRPr lang="en-US" dirty="0"/>
          </a:p>
          <a:p>
            <a:r>
              <a:rPr lang="en-US" dirty="0"/>
              <a:t>/</a:t>
            </a:r>
          </a:p>
        </p:txBody>
      </p:sp>
    </p:spTree>
    <p:extLst>
      <p:ext uri="{BB962C8B-B14F-4D97-AF65-F5344CB8AC3E}">
        <p14:creationId xmlns:p14="http://schemas.microsoft.com/office/powerpoint/2010/main" val="2658733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39F2D-8A98-4B4D-943B-12117BB77E32}"/>
              </a:ext>
            </a:extLst>
          </p:cNvPr>
          <p:cNvSpPr>
            <a:spLocks noGrp="1"/>
          </p:cNvSpPr>
          <p:nvPr>
            <p:ph idx="1"/>
          </p:nvPr>
        </p:nvSpPr>
        <p:spPr>
          <a:xfrm>
            <a:off x="446315" y="968829"/>
            <a:ext cx="11179628" cy="5490960"/>
          </a:xfrm>
        </p:spPr>
        <p:txBody>
          <a:bodyPr/>
          <a:lstStyle/>
          <a:p>
            <a:r>
              <a:rPr lang="en-US" sz="3200" b="1" dirty="0"/>
              <a:t>NOVEMBER 8TH &amp; NOVEMBER 9TH, 2023</a:t>
            </a:r>
          </a:p>
          <a:p>
            <a:r>
              <a:rPr lang="en-US" sz="3200" b="1" dirty="0"/>
              <a:t>Historic Charleston, South Carolina</a:t>
            </a:r>
          </a:p>
          <a:p>
            <a:endParaRPr lang="en-US" dirty="0"/>
          </a:p>
          <a:p>
            <a:endParaRPr lang="en-US" dirty="0"/>
          </a:p>
          <a:p>
            <a:endParaRPr lang="en-US" dirty="0"/>
          </a:p>
          <a:p>
            <a:r>
              <a:rPr lang="en-US" dirty="0"/>
              <a:t>The 2nd Annual National Emerging Drug Trends Conference will be held on </a:t>
            </a:r>
            <a:r>
              <a:rPr lang="en-US" b="1" dirty="0"/>
              <a:t>November 8th and 9th, 2023</a:t>
            </a:r>
            <a:r>
              <a:rPr lang="en-US" dirty="0"/>
              <a:t> in historic Charleston, South Carolina. The conference is an exclusive drug education and enforcement conference highlighting an array of superior speakers with expert knowledge.  </a:t>
            </a:r>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i="1" dirty="0"/>
              <a:t>SAVE</a:t>
            </a:r>
          </a:p>
          <a:p>
            <a:r>
              <a:rPr lang="en-US" i="1" dirty="0"/>
              <a:t>T H E</a:t>
            </a:r>
          </a:p>
          <a:p>
            <a:r>
              <a:rPr lang="en-US" i="1" dirty="0"/>
              <a:t>DATE</a:t>
            </a:r>
          </a:p>
          <a:p>
            <a:endParaRPr lang="en-US" dirty="0"/>
          </a:p>
        </p:txBody>
      </p:sp>
      <p:sp>
        <p:nvSpPr>
          <p:cNvPr id="2" name="Date Placeholder 1">
            <a:extLst>
              <a:ext uri="{FF2B5EF4-FFF2-40B4-BE49-F238E27FC236}">
                <a16:creationId xmlns:a16="http://schemas.microsoft.com/office/drawing/2014/main" id="{FCA4C9BF-0C70-497E-8C69-015FF6D11286}"/>
              </a:ext>
            </a:extLst>
          </p:cNvPr>
          <p:cNvSpPr>
            <a:spLocks noGrp="1"/>
          </p:cNvSpPr>
          <p:nvPr>
            <p:ph type="dt" sz="half" idx="2"/>
          </p:nvPr>
        </p:nvSpPr>
        <p:spPr/>
        <p:txBody>
          <a:bodyPr/>
          <a:lstStyle/>
          <a:p>
            <a:fld id="{ED02A1B5-AED9-4ED2-876C-3A6D7FD53219}" type="datetime1">
              <a:rPr lang="en-US" smtClean="0"/>
              <a:t>10/31/2023</a:t>
            </a:fld>
            <a:endParaRPr lang="en-US" dirty="0"/>
          </a:p>
        </p:txBody>
      </p:sp>
      <p:pic>
        <p:nvPicPr>
          <p:cNvPr id="7" name="Picture 6">
            <a:extLst>
              <a:ext uri="{FF2B5EF4-FFF2-40B4-BE49-F238E27FC236}">
                <a16:creationId xmlns:a16="http://schemas.microsoft.com/office/drawing/2014/main" id="{496AC2FF-2855-4F7D-8730-F2F7D2CB0827}"/>
              </a:ext>
            </a:extLst>
          </p:cNvPr>
          <p:cNvPicPr>
            <a:picLocks noChangeAspect="1"/>
          </p:cNvPicPr>
          <p:nvPr/>
        </p:nvPicPr>
        <p:blipFill>
          <a:blip r:embed="rId2"/>
          <a:stretch>
            <a:fillRect/>
          </a:stretch>
        </p:blipFill>
        <p:spPr>
          <a:xfrm>
            <a:off x="9024257" y="862692"/>
            <a:ext cx="2403022" cy="2403022"/>
          </a:xfrm>
          <a:prstGeom prst="rect">
            <a:avLst/>
          </a:prstGeom>
        </p:spPr>
      </p:pic>
    </p:spTree>
    <p:extLst>
      <p:ext uri="{BB962C8B-B14F-4D97-AF65-F5344CB8AC3E}">
        <p14:creationId xmlns:p14="http://schemas.microsoft.com/office/powerpoint/2010/main" val="340137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1F16B-901A-4ED0-BE0A-64D2EB908E72}"/>
              </a:ext>
            </a:extLst>
          </p:cNvPr>
          <p:cNvSpPr>
            <a:spLocks noGrp="1"/>
          </p:cNvSpPr>
          <p:nvPr>
            <p:ph idx="1"/>
          </p:nvPr>
        </p:nvSpPr>
        <p:spPr>
          <a:xfrm>
            <a:off x="327805" y="1138688"/>
            <a:ext cx="11266098" cy="3985404"/>
          </a:xfrm>
        </p:spPr>
        <p:txBody>
          <a:bodyPr/>
          <a:lstStyle/>
          <a:p>
            <a:pPr algn="ctr"/>
            <a:r>
              <a:rPr lang="en-US" sz="2800" b="1" dirty="0"/>
              <a:t>January 29, 2024 - February 1, 2024</a:t>
            </a:r>
          </a:p>
          <a:p>
            <a:r>
              <a:rPr lang="en-US" sz="2800" i="1" dirty="0"/>
              <a:t>CADCA’s National Leadership Forum is the premiere training event for prevention professionals, community leaders, advocates, and experts to convene, share insights, and collaborate on innovative strategies to drive lasting and impactful community change.</a:t>
            </a:r>
          </a:p>
          <a:p>
            <a:endParaRPr lang="en-US" sz="2800" dirty="0"/>
          </a:p>
        </p:txBody>
      </p:sp>
      <p:sp>
        <p:nvSpPr>
          <p:cNvPr id="3" name="Date Placeholder 2">
            <a:extLst>
              <a:ext uri="{FF2B5EF4-FFF2-40B4-BE49-F238E27FC236}">
                <a16:creationId xmlns:a16="http://schemas.microsoft.com/office/drawing/2014/main" id="{DB4DD90A-2C40-446D-A0B5-8D992A35FFE9}"/>
              </a:ext>
            </a:extLst>
          </p:cNvPr>
          <p:cNvSpPr>
            <a:spLocks noGrp="1"/>
          </p:cNvSpPr>
          <p:nvPr>
            <p:ph type="dt" sz="half" idx="2"/>
          </p:nvPr>
        </p:nvSpPr>
        <p:spPr/>
        <p:txBody>
          <a:bodyPr/>
          <a:lstStyle/>
          <a:p>
            <a:fld id="{D32C9CBE-BB3D-4D4A-BBA2-C9CC33C12E4A}" type="datetime1">
              <a:rPr lang="en-US" smtClean="0"/>
              <a:t>10/31/2023</a:t>
            </a:fld>
            <a:endParaRPr lang="en-US" dirty="0"/>
          </a:p>
        </p:txBody>
      </p:sp>
      <p:pic>
        <p:nvPicPr>
          <p:cNvPr id="4" name="Picture 3">
            <a:extLst>
              <a:ext uri="{FF2B5EF4-FFF2-40B4-BE49-F238E27FC236}">
                <a16:creationId xmlns:a16="http://schemas.microsoft.com/office/drawing/2014/main" id="{EB343CE0-B937-4DE8-9336-82F3DF88F17A}"/>
              </a:ext>
            </a:extLst>
          </p:cNvPr>
          <p:cNvPicPr>
            <a:picLocks noChangeAspect="1"/>
          </p:cNvPicPr>
          <p:nvPr/>
        </p:nvPicPr>
        <p:blipFill>
          <a:blip r:embed="rId2"/>
          <a:stretch>
            <a:fillRect/>
          </a:stretch>
        </p:blipFill>
        <p:spPr>
          <a:xfrm>
            <a:off x="598097" y="4286081"/>
            <a:ext cx="10953823" cy="2217749"/>
          </a:xfrm>
          <a:prstGeom prst="rect">
            <a:avLst/>
          </a:prstGeom>
        </p:spPr>
      </p:pic>
      <p:sp>
        <p:nvSpPr>
          <p:cNvPr id="5" name="Rectangle 4">
            <a:extLst>
              <a:ext uri="{FF2B5EF4-FFF2-40B4-BE49-F238E27FC236}">
                <a16:creationId xmlns:a16="http://schemas.microsoft.com/office/drawing/2014/main" id="{E064BA41-82DE-477A-8F9D-82FABDC165FF}"/>
              </a:ext>
            </a:extLst>
          </p:cNvPr>
          <p:cNvSpPr/>
          <p:nvPr/>
        </p:nvSpPr>
        <p:spPr>
          <a:xfrm>
            <a:off x="3343072" y="3426287"/>
            <a:ext cx="5887191" cy="954107"/>
          </a:xfrm>
          <a:prstGeom prst="rect">
            <a:avLst/>
          </a:prstGeom>
        </p:spPr>
        <p:txBody>
          <a:bodyPr wrap="square">
            <a:spAutoFit/>
          </a:bodyPr>
          <a:lstStyle/>
          <a:p>
            <a:r>
              <a:rPr lang="en-US" sz="2800" dirty="0">
                <a:hlinkClick r:id="rId3"/>
              </a:rPr>
              <a:t>https://forum.cadca.org/forum2024</a:t>
            </a:r>
            <a:endParaRPr lang="en-US" sz="2800" dirty="0"/>
          </a:p>
          <a:p>
            <a:endParaRPr lang="en-US" sz="2800" dirty="0"/>
          </a:p>
        </p:txBody>
      </p:sp>
    </p:spTree>
    <p:extLst>
      <p:ext uri="{BB962C8B-B14F-4D97-AF65-F5344CB8AC3E}">
        <p14:creationId xmlns:p14="http://schemas.microsoft.com/office/powerpoint/2010/main" val="196965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14" y="1702433"/>
            <a:ext cx="10363200" cy="4252845"/>
          </a:xfrm>
        </p:spPr>
        <p:txBody>
          <a:bodyPr vert="horz" lIns="91440" tIns="45720" rIns="91440" bIns="45720" rtlCol="0" anchor="t">
            <a:normAutofit/>
          </a:bodyPr>
          <a:lstStyle/>
          <a:p>
            <a:r>
              <a:rPr lang="en-US" sz="2400" dirty="0"/>
              <a:t>SC CTC Survey administration dates are January 22 – March 25, 2024. </a:t>
            </a:r>
          </a:p>
          <a:p>
            <a:r>
              <a:rPr lang="en-US" sz="2400" dirty="0"/>
              <a:t>Schools will have the opportunity to add up to four locally determined questions to their survey.</a:t>
            </a:r>
          </a:p>
          <a:p>
            <a:pPr lvl="1"/>
            <a:r>
              <a:rPr lang="en-US" sz="2400" b="1" dirty="0"/>
              <a:t>Additional questions must be submitted to DAODAS by November 17, 2023</a:t>
            </a:r>
            <a:endParaRPr lang="en-US" sz="2400" b="1" dirty="0">
              <a:cs typeface="Calibri"/>
            </a:endParaRPr>
          </a:p>
          <a:p>
            <a:r>
              <a:rPr lang="en-US" sz="2400" dirty="0"/>
              <a:t>Training and technical assistance will be available.</a:t>
            </a:r>
          </a:p>
          <a:p>
            <a:r>
              <a:rPr lang="en-US" sz="2400" dirty="0"/>
              <a:t>DAODAS will be the sole fiscal agent of the 2024 SC CTC Survey, and will issue payment to the survey vendor for survey administration.</a:t>
            </a:r>
          </a:p>
          <a:p>
            <a:r>
              <a:rPr lang="en-US" sz="2400" dirty="0"/>
              <a:t>Survey will be conducted via Survey Monkey for those participants that will be completing the survey online. Paper/pencil surveys will only be available by request.</a:t>
            </a:r>
          </a:p>
          <a:p>
            <a:endParaRPr lang="en-US" dirty="0"/>
          </a:p>
        </p:txBody>
      </p:sp>
      <p:sp>
        <p:nvSpPr>
          <p:cNvPr id="4" name="Title 1"/>
          <p:cNvSpPr txBox="1">
            <a:spLocks noGrp="1"/>
          </p:cNvSpPr>
          <p:nvPr>
            <p:ph type="title"/>
          </p:nvPr>
        </p:nvSpPr>
        <p:spPr>
          <a:xfrm>
            <a:off x="2641327" y="100073"/>
            <a:ext cx="8222616" cy="7533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11994" y="154159"/>
            <a:ext cx="2158244" cy="645179"/>
          </a:xfrm>
          <a:prstGeom prst="rect">
            <a:avLst/>
          </a:prstGeom>
        </p:spPr>
      </p:pic>
      <p:cxnSp>
        <p:nvCxnSpPr>
          <p:cNvPr id="6" name="Straight Connector 5"/>
          <p:cNvCxnSpPr>
            <a:cxnSpLocks/>
          </p:cNvCxnSpPr>
          <p:nvPr/>
        </p:nvCxnSpPr>
        <p:spPr>
          <a:xfrm>
            <a:off x="411994" y="902722"/>
            <a:ext cx="11399006" cy="83585"/>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0486" y="1173276"/>
            <a:ext cx="8527122" cy="342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Overview of CTC Survey</a:t>
            </a:r>
          </a:p>
        </p:txBody>
      </p:sp>
    </p:spTree>
    <p:extLst>
      <p:ext uri="{BB962C8B-B14F-4D97-AF65-F5344CB8AC3E}">
        <p14:creationId xmlns:p14="http://schemas.microsoft.com/office/powerpoint/2010/main" val="3058884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748D1-31DE-4FED-9A01-0553BACB3D8A}"/>
              </a:ext>
            </a:extLst>
          </p:cNvPr>
          <p:cNvSpPr>
            <a:spLocks noGrp="1"/>
          </p:cNvSpPr>
          <p:nvPr>
            <p:ph idx="1"/>
          </p:nvPr>
        </p:nvSpPr>
        <p:spPr>
          <a:xfrm>
            <a:off x="506083" y="977532"/>
            <a:ext cx="11179834" cy="4902936"/>
          </a:xfrm>
        </p:spPr>
        <p:txBody>
          <a:bodyPr/>
          <a:lstStyle/>
          <a:p>
            <a:r>
              <a:rPr lang="en-US" sz="2400" b="1" dirty="0"/>
              <a:t>Rx Summit</a:t>
            </a:r>
            <a:r>
              <a:rPr lang="en-US" sz="2400" dirty="0"/>
              <a:t> is the largest, most influential event addressing this crisis, where strategies are shared and put into action. Our global community includes multidisciplinary stakeholders "from federal to family." As we enter our 13th year, our mission has become increasingly important, and we can't afford to lose more lives. It's time to turn the numbers around. </a:t>
            </a:r>
          </a:p>
          <a:p>
            <a:r>
              <a:rPr lang="en-US" sz="2400" dirty="0"/>
              <a:t>Join us in Atlanta to learn from our global community of stakeholders, focused on the latest strategies for prevention, treatment, and recovery. </a:t>
            </a:r>
            <a:r>
              <a:rPr lang="en-US" sz="2400" b="1" dirty="0"/>
              <a:t>Registration is open—reserve your seat today for discounted rates.</a:t>
            </a:r>
            <a:endParaRPr lang="en-US" sz="2400" dirty="0"/>
          </a:p>
          <a:p>
            <a:endParaRPr lang="en-US" b="1" dirty="0"/>
          </a:p>
        </p:txBody>
      </p:sp>
      <p:sp>
        <p:nvSpPr>
          <p:cNvPr id="3" name="Date Placeholder 2">
            <a:extLst>
              <a:ext uri="{FF2B5EF4-FFF2-40B4-BE49-F238E27FC236}">
                <a16:creationId xmlns:a16="http://schemas.microsoft.com/office/drawing/2014/main" id="{BE82A6A3-4D2F-4321-8B17-C7431ECBF41F}"/>
              </a:ext>
            </a:extLst>
          </p:cNvPr>
          <p:cNvSpPr>
            <a:spLocks noGrp="1"/>
          </p:cNvSpPr>
          <p:nvPr>
            <p:ph type="dt" sz="half" idx="2"/>
          </p:nvPr>
        </p:nvSpPr>
        <p:spPr/>
        <p:txBody>
          <a:bodyPr/>
          <a:lstStyle/>
          <a:p>
            <a:fld id="{D32C9CBE-BB3D-4D4A-BBA2-C9CC33C12E4A}" type="datetime1">
              <a:rPr lang="en-US" smtClean="0"/>
              <a:t>10/31/2023</a:t>
            </a:fld>
            <a:endParaRPr lang="en-US" dirty="0"/>
          </a:p>
        </p:txBody>
      </p:sp>
      <p:sp>
        <p:nvSpPr>
          <p:cNvPr id="4" name="Rectangle 3">
            <a:extLst>
              <a:ext uri="{FF2B5EF4-FFF2-40B4-BE49-F238E27FC236}">
                <a16:creationId xmlns:a16="http://schemas.microsoft.com/office/drawing/2014/main" id="{B6664899-A6B2-4016-8A69-61D44A0DF9B1}"/>
              </a:ext>
            </a:extLst>
          </p:cNvPr>
          <p:cNvSpPr/>
          <p:nvPr/>
        </p:nvSpPr>
        <p:spPr>
          <a:xfrm>
            <a:off x="4651662" y="4055217"/>
            <a:ext cx="3785652" cy="461665"/>
          </a:xfrm>
          <a:prstGeom prst="rect">
            <a:avLst/>
          </a:prstGeom>
        </p:spPr>
        <p:txBody>
          <a:bodyPr wrap="none">
            <a:spAutoFit/>
          </a:bodyPr>
          <a:lstStyle/>
          <a:p>
            <a:r>
              <a:rPr lang="en-US" sz="2400" b="1" dirty="0">
                <a:solidFill>
                  <a:srgbClr val="222222"/>
                </a:solidFill>
              </a:rPr>
              <a:t>April 1-4, 2024 | Atlanta, GA</a:t>
            </a:r>
            <a:endParaRPr lang="en-US" sz="2400" dirty="0"/>
          </a:p>
        </p:txBody>
      </p:sp>
      <p:sp>
        <p:nvSpPr>
          <p:cNvPr id="6" name="Rectangle 5">
            <a:extLst>
              <a:ext uri="{FF2B5EF4-FFF2-40B4-BE49-F238E27FC236}">
                <a16:creationId xmlns:a16="http://schemas.microsoft.com/office/drawing/2014/main" id="{4F24A6D1-27D9-40DC-98EE-C9ACFF0BEB04}"/>
              </a:ext>
            </a:extLst>
          </p:cNvPr>
          <p:cNvSpPr/>
          <p:nvPr/>
        </p:nvSpPr>
        <p:spPr>
          <a:xfrm>
            <a:off x="3112351" y="4552343"/>
            <a:ext cx="6760992" cy="677108"/>
          </a:xfrm>
          <a:prstGeom prst="rect">
            <a:avLst/>
          </a:prstGeom>
        </p:spPr>
        <p:txBody>
          <a:bodyPr wrap="square">
            <a:spAutoFit/>
          </a:bodyPr>
          <a:lstStyle/>
          <a:p>
            <a:r>
              <a:rPr lang="en-US" sz="2000" dirty="0">
                <a:hlinkClick r:id="rId2"/>
              </a:rPr>
              <a:t>https://www.hmpglobalevents.com/rx-summit/hotel-travel</a:t>
            </a:r>
            <a:endParaRPr lang="en-US" sz="2000" dirty="0"/>
          </a:p>
          <a:p>
            <a:endParaRPr lang="en-US" dirty="0"/>
          </a:p>
        </p:txBody>
      </p:sp>
      <p:pic>
        <p:nvPicPr>
          <p:cNvPr id="8" name="Picture 7">
            <a:extLst>
              <a:ext uri="{FF2B5EF4-FFF2-40B4-BE49-F238E27FC236}">
                <a16:creationId xmlns:a16="http://schemas.microsoft.com/office/drawing/2014/main" id="{5F32E8EB-AC09-49F6-8FEA-D83CAF9B4F15}"/>
              </a:ext>
            </a:extLst>
          </p:cNvPr>
          <p:cNvPicPr>
            <a:picLocks noChangeAspect="1"/>
          </p:cNvPicPr>
          <p:nvPr/>
        </p:nvPicPr>
        <p:blipFill>
          <a:blip r:embed="rId3"/>
          <a:stretch>
            <a:fillRect/>
          </a:stretch>
        </p:blipFill>
        <p:spPr>
          <a:xfrm>
            <a:off x="1647645" y="5234135"/>
            <a:ext cx="8896709" cy="1168434"/>
          </a:xfrm>
          <a:prstGeom prst="rect">
            <a:avLst/>
          </a:prstGeom>
        </p:spPr>
      </p:pic>
    </p:spTree>
    <p:extLst>
      <p:ext uri="{BB962C8B-B14F-4D97-AF65-F5344CB8AC3E}">
        <p14:creationId xmlns:p14="http://schemas.microsoft.com/office/powerpoint/2010/main" val="272932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17313E-6844-4CE8-B69C-1D7DCAC54B20}"/>
              </a:ext>
            </a:extLst>
          </p:cNvPr>
          <p:cNvPicPr>
            <a:picLocks noGrp="1" noChangeAspect="1"/>
          </p:cNvPicPr>
          <p:nvPr>
            <p:ph idx="1"/>
          </p:nvPr>
        </p:nvPicPr>
        <p:blipFill>
          <a:blip r:embed="rId2"/>
          <a:stretch>
            <a:fillRect/>
          </a:stretch>
        </p:blipFill>
        <p:spPr>
          <a:xfrm>
            <a:off x="410530" y="4915661"/>
            <a:ext cx="3860321" cy="1544128"/>
          </a:xfrm>
          <a:prstGeom prst="rect">
            <a:avLst/>
          </a:prstGeom>
        </p:spPr>
      </p:pic>
      <p:sp>
        <p:nvSpPr>
          <p:cNvPr id="3" name="Date Placeholder 2">
            <a:extLst>
              <a:ext uri="{FF2B5EF4-FFF2-40B4-BE49-F238E27FC236}">
                <a16:creationId xmlns:a16="http://schemas.microsoft.com/office/drawing/2014/main" id="{41307552-F4D6-4854-872A-6158499C37E8}"/>
              </a:ext>
            </a:extLst>
          </p:cNvPr>
          <p:cNvSpPr>
            <a:spLocks noGrp="1"/>
          </p:cNvSpPr>
          <p:nvPr>
            <p:ph type="dt" sz="half" idx="2"/>
          </p:nvPr>
        </p:nvSpPr>
        <p:spPr/>
        <p:txBody>
          <a:bodyPr/>
          <a:lstStyle/>
          <a:p>
            <a:fld id="{D32C9CBE-BB3D-4D4A-BBA2-C9CC33C12E4A}" type="datetime1">
              <a:rPr lang="en-US" smtClean="0"/>
              <a:t>10/31/2023</a:t>
            </a:fld>
            <a:endParaRPr lang="en-US" dirty="0"/>
          </a:p>
        </p:txBody>
      </p:sp>
      <p:sp>
        <p:nvSpPr>
          <p:cNvPr id="5" name="Rectangle 4">
            <a:extLst>
              <a:ext uri="{FF2B5EF4-FFF2-40B4-BE49-F238E27FC236}">
                <a16:creationId xmlns:a16="http://schemas.microsoft.com/office/drawing/2014/main" id="{92A7DF58-8593-415B-9215-518C0D64BD78}"/>
              </a:ext>
            </a:extLst>
          </p:cNvPr>
          <p:cNvSpPr/>
          <p:nvPr/>
        </p:nvSpPr>
        <p:spPr>
          <a:xfrm>
            <a:off x="550278" y="828136"/>
            <a:ext cx="11091443" cy="3046988"/>
          </a:xfrm>
          <a:prstGeom prst="rect">
            <a:avLst/>
          </a:prstGeom>
        </p:spPr>
        <p:txBody>
          <a:bodyPr wrap="square">
            <a:spAutoFit/>
          </a:bodyPr>
          <a:lstStyle/>
          <a:p>
            <a:r>
              <a:rPr lang="en-US" sz="2400" dirty="0"/>
              <a:t>The Lifesavers Conference Program Committee is composed of roadway professionals and subject matter experts from across the country dedicated to reducing these tragedies. For this Reason, Lifesavers is recognized as the premiere conference to learn about the latest highway safety research, best practices, and cutting-edge initiatives; and to explore innovative technology and strategies used to combat risky driving behaviors and save lives. The Lifesavers Conference is also historically the world’s largest gathering of leaders and advocates in traffic safety. Now in its 42nd year, the Lifesavers Conference will take place </a:t>
            </a:r>
            <a:r>
              <a:rPr lang="en-US" sz="2400" b="1" dirty="0"/>
              <a:t>April 7-9, 2024 </a:t>
            </a:r>
            <a:r>
              <a:rPr lang="en-US" sz="2400" dirty="0"/>
              <a:t>in </a:t>
            </a:r>
            <a:r>
              <a:rPr lang="en-US" sz="2400" b="1" dirty="0"/>
              <a:t>Denver, CO.</a:t>
            </a:r>
          </a:p>
        </p:txBody>
      </p:sp>
      <p:pic>
        <p:nvPicPr>
          <p:cNvPr id="6" name="Picture 5">
            <a:extLst>
              <a:ext uri="{FF2B5EF4-FFF2-40B4-BE49-F238E27FC236}">
                <a16:creationId xmlns:a16="http://schemas.microsoft.com/office/drawing/2014/main" id="{14F9B072-868C-40BA-9895-D0FC36DF7787}"/>
              </a:ext>
            </a:extLst>
          </p:cNvPr>
          <p:cNvPicPr>
            <a:picLocks noChangeAspect="1"/>
          </p:cNvPicPr>
          <p:nvPr/>
        </p:nvPicPr>
        <p:blipFill>
          <a:blip r:embed="rId3"/>
          <a:stretch>
            <a:fillRect/>
          </a:stretch>
        </p:blipFill>
        <p:spPr>
          <a:xfrm>
            <a:off x="8538471" y="3429000"/>
            <a:ext cx="3242999" cy="3309183"/>
          </a:xfrm>
          <a:prstGeom prst="rect">
            <a:avLst/>
          </a:prstGeom>
        </p:spPr>
      </p:pic>
      <p:sp>
        <p:nvSpPr>
          <p:cNvPr id="7" name="Rectangle 6">
            <a:extLst>
              <a:ext uri="{FF2B5EF4-FFF2-40B4-BE49-F238E27FC236}">
                <a16:creationId xmlns:a16="http://schemas.microsoft.com/office/drawing/2014/main" id="{0C82E049-4DEA-4C6D-8DC6-9401D78282DE}"/>
              </a:ext>
            </a:extLst>
          </p:cNvPr>
          <p:cNvSpPr/>
          <p:nvPr/>
        </p:nvSpPr>
        <p:spPr>
          <a:xfrm>
            <a:off x="2422452" y="4045504"/>
            <a:ext cx="5312801" cy="830997"/>
          </a:xfrm>
          <a:prstGeom prst="rect">
            <a:avLst/>
          </a:prstGeom>
        </p:spPr>
        <p:txBody>
          <a:bodyPr wrap="none">
            <a:spAutoFit/>
          </a:bodyPr>
          <a:lstStyle/>
          <a:p>
            <a:r>
              <a:rPr lang="en-US" sz="2400" dirty="0">
                <a:hlinkClick r:id="rId4"/>
              </a:rPr>
              <a:t>https://lifesaversconference.org/about/#</a:t>
            </a:r>
            <a:endParaRPr lang="en-US" sz="2400" dirty="0"/>
          </a:p>
          <a:p>
            <a:endParaRPr lang="en-US" sz="2400" dirty="0"/>
          </a:p>
        </p:txBody>
      </p:sp>
    </p:spTree>
    <p:extLst>
      <p:ext uri="{BB962C8B-B14F-4D97-AF65-F5344CB8AC3E}">
        <p14:creationId xmlns:p14="http://schemas.microsoft.com/office/powerpoint/2010/main" val="138153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50E261-7874-4289-94BB-7F5927FA107E}"/>
              </a:ext>
            </a:extLst>
          </p:cNvPr>
          <p:cNvSpPr>
            <a:spLocks noGrp="1"/>
          </p:cNvSpPr>
          <p:nvPr>
            <p:ph idx="1"/>
          </p:nvPr>
        </p:nvSpPr>
        <p:spPr>
          <a:xfrm>
            <a:off x="248296" y="966158"/>
            <a:ext cx="11483629" cy="4902936"/>
          </a:xfrm>
        </p:spPr>
        <p:txBody>
          <a:bodyPr/>
          <a:lstStyle/>
          <a:p>
            <a:r>
              <a:rPr lang="en-US" sz="2400" dirty="0"/>
              <a:t>Held for 4 days during the summer, the Mid-Year Training Institute (MYTI) offers in-depth, interactive training sessions geared specifically for community coalition leaders and staff. MYTI also includes two levels of training for the National Youth Leadership Initiative activities (i.e., Key Essentials and Advanced). From fundamentals of coalition building and strategic planning to evaluation and research, you will walk away motivated and inspired. The MYTI is held in a different city each year in either late July or early August. </a:t>
            </a:r>
            <a:r>
              <a:rPr lang="en-US" sz="2400" b="1" dirty="0"/>
              <a:t>This event will take place at Hilton Chicago, located in Chicago, IL from July 14-18, 2024</a:t>
            </a:r>
            <a:r>
              <a:rPr lang="en-US" sz="2400" dirty="0"/>
              <a:t>. Registration details are forthcoming.</a:t>
            </a:r>
          </a:p>
        </p:txBody>
      </p:sp>
      <p:sp>
        <p:nvSpPr>
          <p:cNvPr id="3" name="Date Placeholder 2">
            <a:extLst>
              <a:ext uri="{FF2B5EF4-FFF2-40B4-BE49-F238E27FC236}">
                <a16:creationId xmlns:a16="http://schemas.microsoft.com/office/drawing/2014/main" id="{BB1E1064-A0F0-4CB0-B412-BD6968E9D4AE}"/>
              </a:ext>
            </a:extLst>
          </p:cNvPr>
          <p:cNvSpPr>
            <a:spLocks noGrp="1"/>
          </p:cNvSpPr>
          <p:nvPr>
            <p:ph type="dt" sz="half" idx="2"/>
          </p:nvPr>
        </p:nvSpPr>
        <p:spPr/>
        <p:txBody>
          <a:bodyPr/>
          <a:lstStyle/>
          <a:p>
            <a:fld id="{D32C9CBE-BB3D-4D4A-BBA2-C9CC33C12E4A}" type="datetime1">
              <a:rPr lang="en-US" smtClean="0"/>
              <a:t>10/31/2023</a:t>
            </a:fld>
            <a:endParaRPr lang="en-US" dirty="0"/>
          </a:p>
        </p:txBody>
      </p:sp>
      <p:pic>
        <p:nvPicPr>
          <p:cNvPr id="4" name="Picture 3">
            <a:extLst>
              <a:ext uri="{FF2B5EF4-FFF2-40B4-BE49-F238E27FC236}">
                <a16:creationId xmlns:a16="http://schemas.microsoft.com/office/drawing/2014/main" id="{443D7EE8-C441-40D7-B3F9-AEEAC2971DBF}"/>
              </a:ext>
            </a:extLst>
          </p:cNvPr>
          <p:cNvPicPr>
            <a:picLocks noChangeAspect="1"/>
          </p:cNvPicPr>
          <p:nvPr/>
        </p:nvPicPr>
        <p:blipFill>
          <a:blip r:embed="rId2"/>
          <a:stretch>
            <a:fillRect/>
          </a:stretch>
        </p:blipFill>
        <p:spPr>
          <a:xfrm>
            <a:off x="248296" y="4091897"/>
            <a:ext cx="11695407" cy="2367892"/>
          </a:xfrm>
          <a:prstGeom prst="rect">
            <a:avLst/>
          </a:prstGeom>
        </p:spPr>
      </p:pic>
    </p:spTree>
    <p:extLst>
      <p:ext uri="{BB962C8B-B14F-4D97-AF65-F5344CB8AC3E}">
        <p14:creationId xmlns:p14="http://schemas.microsoft.com/office/powerpoint/2010/main" val="2771547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687C0A-99EE-4A68-A9F2-F1CF1F7BF292}"/>
              </a:ext>
            </a:extLst>
          </p:cNvPr>
          <p:cNvPicPr>
            <a:picLocks noGrp="1" noChangeAspect="1"/>
          </p:cNvPicPr>
          <p:nvPr>
            <p:ph idx="1"/>
          </p:nvPr>
        </p:nvPicPr>
        <p:blipFill>
          <a:blip r:embed="rId2"/>
          <a:stretch>
            <a:fillRect/>
          </a:stretch>
        </p:blipFill>
        <p:spPr>
          <a:xfrm>
            <a:off x="762001" y="840285"/>
            <a:ext cx="10369170" cy="5832658"/>
          </a:xfrm>
          <a:prstGeom prst="rect">
            <a:avLst/>
          </a:prstGeom>
        </p:spPr>
      </p:pic>
      <p:sp>
        <p:nvSpPr>
          <p:cNvPr id="3" name="Date Placeholder 2">
            <a:extLst>
              <a:ext uri="{FF2B5EF4-FFF2-40B4-BE49-F238E27FC236}">
                <a16:creationId xmlns:a16="http://schemas.microsoft.com/office/drawing/2014/main" id="{D191140D-25F5-4760-9FE6-2C0508708DB6}"/>
              </a:ext>
            </a:extLst>
          </p:cNvPr>
          <p:cNvSpPr>
            <a:spLocks noGrp="1"/>
          </p:cNvSpPr>
          <p:nvPr>
            <p:ph type="dt" sz="half" idx="2"/>
          </p:nvPr>
        </p:nvSpPr>
        <p:spPr/>
        <p:txBody>
          <a:bodyPr/>
          <a:lstStyle/>
          <a:p>
            <a:fld id="{D32C9CBE-BB3D-4D4A-BBA2-C9CC33C12E4A}" type="datetime1">
              <a:rPr lang="en-US" smtClean="0"/>
              <a:t>10/31/2023</a:t>
            </a:fld>
            <a:endParaRPr lang="en-US" dirty="0"/>
          </a:p>
        </p:txBody>
      </p:sp>
    </p:spTree>
    <p:extLst>
      <p:ext uri="{BB962C8B-B14F-4D97-AF65-F5344CB8AC3E}">
        <p14:creationId xmlns:p14="http://schemas.microsoft.com/office/powerpoint/2010/main" val="3577976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10/31/2023</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12</a:t>
            </a:r>
            <a:r>
              <a:rPr lang="en-US" sz="2200" b="1" baseline="30000" dirty="0">
                <a:solidFill>
                  <a:srgbClr val="00838B"/>
                </a:solidFill>
              </a:rPr>
              <a:t>th</a:t>
            </a:r>
            <a:r>
              <a:rPr lang="en-US" sz="2200" b="1" dirty="0">
                <a:solidFill>
                  <a:srgbClr val="00838B"/>
                </a:solidFill>
              </a:rPr>
              <a:t>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029" y="1815306"/>
            <a:ext cx="10374085" cy="3360626"/>
          </a:xfrm>
        </p:spPr>
        <p:txBody>
          <a:bodyPr>
            <a:normAutofit/>
          </a:bodyPr>
          <a:lstStyle/>
          <a:p>
            <a:pPr lvl="0"/>
            <a:r>
              <a:rPr lang="en-US" sz="2400" dirty="0"/>
              <a:t>The number of schools that are recommended to participate depends on the size of the district. School districts with:</a:t>
            </a:r>
          </a:p>
          <a:p>
            <a:pPr lvl="1"/>
            <a:r>
              <a:rPr lang="en-US" sz="2400" dirty="0"/>
              <a:t>1-3 schools must administer the survey in </a:t>
            </a:r>
            <a:r>
              <a:rPr lang="en-US" sz="2400" i="1" dirty="0"/>
              <a:t>at least</a:t>
            </a:r>
            <a:r>
              <a:rPr lang="en-US" sz="2400" dirty="0"/>
              <a:t> 1 school.</a:t>
            </a:r>
          </a:p>
          <a:p>
            <a:pPr lvl="1"/>
            <a:r>
              <a:rPr lang="en-US" sz="2400" dirty="0"/>
              <a:t>4-6 must administer the survey in </a:t>
            </a:r>
            <a:r>
              <a:rPr lang="en-US" sz="2400" i="1" dirty="0"/>
              <a:t>at least</a:t>
            </a:r>
            <a:r>
              <a:rPr lang="en-US" sz="2400" dirty="0"/>
              <a:t> 3.</a:t>
            </a:r>
          </a:p>
          <a:p>
            <a:pPr lvl="1"/>
            <a:r>
              <a:rPr lang="en-US" sz="2400" dirty="0"/>
              <a:t>7-9 must administer the survey in </a:t>
            </a:r>
            <a:r>
              <a:rPr lang="en-US" sz="2400" i="1" dirty="0"/>
              <a:t>at least</a:t>
            </a:r>
            <a:r>
              <a:rPr lang="en-US" sz="2400" dirty="0"/>
              <a:t> 5.</a:t>
            </a:r>
          </a:p>
          <a:p>
            <a:pPr lvl="1"/>
            <a:r>
              <a:rPr lang="en-US" sz="2400" dirty="0"/>
              <a:t>10-12 must administer the survey in </a:t>
            </a:r>
            <a:r>
              <a:rPr lang="en-US" sz="2400" i="1" dirty="0"/>
              <a:t>at least</a:t>
            </a:r>
            <a:r>
              <a:rPr lang="en-US" sz="2400" dirty="0"/>
              <a:t> 6.</a:t>
            </a:r>
          </a:p>
          <a:p>
            <a:pPr lvl="1"/>
            <a:r>
              <a:rPr lang="en-US" sz="2400" dirty="0"/>
              <a:t>more than 12 HS must administer the survey in </a:t>
            </a:r>
            <a:r>
              <a:rPr lang="en-US" sz="2400" i="1" dirty="0"/>
              <a:t>at least</a:t>
            </a:r>
            <a:r>
              <a:rPr lang="en-US" sz="2400" dirty="0"/>
              <a:t> 8.</a:t>
            </a:r>
          </a:p>
          <a:p>
            <a:endParaRPr lang="en-US" dirty="0"/>
          </a:p>
        </p:txBody>
      </p:sp>
      <p:sp>
        <p:nvSpPr>
          <p:cNvPr id="4" name="Title 1"/>
          <p:cNvSpPr txBox="1">
            <a:spLocks noGrp="1"/>
          </p:cNvSpPr>
          <p:nvPr>
            <p:ph type="title"/>
          </p:nvPr>
        </p:nvSpPr>
        <p:spPr>
          <a:xfrm>
            <a:off x="2690731" y="121610"/>
            <a:ext cx="7095526" cy="5545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6829" y="30967"/>
            <a:ext cx="2158244" cy="645179"/>
          </a:xfrm>
          <a:prstGeom prst="rect">
            <a:avLst/>
          </a:prstGeom>
        </p:spPr>
      </p:pic>
      <p:cxnSp>
        <p:nvCxnSpPr>
          <p:cNvPr id="6" name="Straight Connector 5"/>
          <p:cNvCxnSpPr>
            <a:cxnSpLocks/>
          </p:cNvCxnSpPr>
          <p:nvPr/>
        </p:nvCxnSpPr>
        <p:spPr>
          <a:xfrm flipV="1">
            <a:off x="206829" y="814083"/>
            <a:ext cx="11560628" cy="16554"/>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14544" y="1147033"/>
            <a:ext cx="7143750" cy="351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Overview of CTC Survey</a:t>
            </a:r>
          </a:p>
        </p:txBody>
      </p:sp>
    </p:spTree>
    <p:extLst>
      <p:ext uri="{BB962C8B-B14F-4D97-AF65-F5344CB8AC3E}">
        <p14:creationId xmlns:p14="http://schemas.microsoft.com/office/powerpoint/2010/main" val="272086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1796144"/>
            <a:ext cx="9397093" cy="3195988"/>
          </a:xfrm>
        </p:spPr>
        <p:txBody>
          <a:bodyPr vert="horz" lIns="91440" tIns="45720" rIns="91440" bIns="45720" rtlCol="0" anchor="t">
            <a:normAutofit/>
          </a:bodyPr>
          <a:lstStyle/>
          <a:p>
            <a:pPr lvl="0"/>
            <a:r>
              <a:rPr lang="en-US" sz="2400" dirty="0"/>
              <a:t>Simplest Approach - Survey entire middle and high school student body.</a:t>
            </a:r>
          </a:p>
          <a:p>
            <a:pPr lvl="1"/>
            <a:r>
              <a:rPr lang="en-US" sz="2400" dirty="0"/>
              <a:t>Otherwise, recommendation is to survey </a:t>
            </a:r>
            <a:r>
              <a:rPr lang="en-US" sz="2400" i="1" dirty="0"/>
              <a:t>at least</a:t>
            </a:r>
            <a:r>
              <a:rPr lang="en-US" sz="2400" dirty="0"/>
              <a:t> 7</a:t>
            </a:r>
            <a:r>
              <a:rPr lang="en-US" sz="2400" baseline="30000" dirty="0"/>
              <a:t>th</a:t>
            </a:r>
            <a:r>
              <a:rPr lang="en-US" sz="2400" dirty="0"/>
              <a:t>, 9</a:t>
            </a:r>
            <a:r>
              <a:rPr lang="en-US" sz="2400" baseline="30000" dirty="0"/>
              <a:t>th</a:t>
            </a:r>
            <a:r>
              <a:rPr lang="en-US" sz="2400" dirty="0"/>
              <a:t> and 11</a:t>
            </a:r>
            <a:r>
              <a:rPr lang="en-US" sz="2400" baseline="30000" dirty="0"/>
              <a:t>th</a:t>
            </a:r>
            <a:r>
              <a:rPr lang="en-US" sz="2400" dirty="0"/>
              <a:t> grade students.</a:t>
            </a:r>
          </a:p>
          <a:p>
            <a:r>
              <a:rPr lang="en-US" sz="2400" dirty="0"/>
              <a:t>Sites are encouraged to go beyond their 2022 sampling plan (those who conducted CTC previously) to include more schools and grades when possible.</a:t>
            </a:r>
          </a:p>
          <a:p>
            <a:r>
              <a:rPr lang="en-US" sz="2400" dirty="0"/>
              <a:t>At minimum, surveying the same schools and grades that they did in 2022 would ensure stronger data comparisons.</a:t>
            </a:r>
            <a:endParaRPr lang="en-US" sz="2400" dirty="0">
              <a:cs typeface="Calibri"/>
            </a:endParaRPr>
          </a:p>
          <a:p>
            <a:endParaRPr lang="en-US" dirty="0"/>
          </a:p>
        </p:txBody>
      </p:sp>
      <p:sp>
        <p:nvSpPr>
          <p:cNvPr id="4" name="Title 1"/>
          <p:cNvSpPr txBox="1">
            <a:spLocks noGrp="1"/>
          </p:cNvSpPr>
          <p:nvPr>
            <p:ph type="title"/>
          </p:nvPr>
        </p:nvSpPr>
        <p:spPr>
          <a:xfrm>
            <a:off x="2627891" y="204476"/>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15685" y="99218"/>
            <a:ext cx="2158244" cy="645179"/>
          </a:xfrm>
          <a:prstGeom prst="rect">
            <a:avLst/>
          </a:prstGeom>
        </p:spPr>
      </p:pic>
      <p:cxnSp>
        <p:nvCxnSpPr>
          <p:cNvPr id="6" name="Straight Connector 5"/>
          <p:cNvCxnSpPr>
            <a:cxnSpLocks/>
          </p:cNvCxnSpPr>
          <p:nvPr/>
        </p:nvCxnSpPr>
        <p:spPr>
          <a:xfrm flipV="1">
            <a:off x="315685" y="860862"/>
            <a:ext cx="10994572" cy="28617"/>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2257" y="1158936"/>
            <a:ext cx="7143750" cy="351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CTC Survey Administration &amp; Plan</a:t>
            </a:r>
          </a:p>
        </p:txBody>
      </p:sp>
    </p:spTree>
    <p:extLst>
      <p:ext uri="{BB962C8B-B14F-4D97-AF65-F5344CB8AC3E}">
        <p14:creationId xmlns:p14="http://schemas.microsoft.com/office/powerpoint/2010/main" val="210236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A31E-691E-315B-0131-B2970ED4DC74}"/>
              </a:ext>
            </a:extLst>
          </p:cNvPr>
          <p:cNvSpPr>
            <a:spLocks noGrp="1"/>
          </p:cNvSpPr>
          <p:nvPr>
            <p:ph type="title"/>
          </p:nvPr>
        </p:nvSpPr>
        <p:spPr>
          <a:xfrm>
            <a:off x="1524000" y="5532438"/>
            <a:ext cx="7886700" cy="1325563"/>
          </a:xfrm>
        </p:spPr>
        <p:txBody>
          <a:bodyPr>
            <a:normAutofit/>
          </a:bodyPr>
          <a:lstStyle/>
          <a:p>
            <a:r>
              <a:rPr lang="en-US" sz="3000" dirty="0">
                <a:solidFill>
                  <a:srgbClr val="00838B"/>
                </a:solidFill>
                <a:latin typeface="+mn-lt"/>
              </a:rPr>
              <a:t>Timeline</a:t>
            </a:r>
          </a:p>
        </p:txBody>
      </p:sp>
      <p:graphicFrame>
        <p:nvGraphicFramePr>
          <p:cNvPr id="7" name="Content Placeholder 6">
            <a:extLst>
              <a:ext uri="{FF2B5EF4-FFF2-40B4-BE49-F238E27FC236}">
                <a16:creationId xmlns:a16="http://schemas.microsoft.com/office/drawing/2014/main" id="{B00B920E-2E9A-2405-BC15-7C81D5EDF22D}"/>
              </a:ext>
            </a:extLst>
          </p:cNvPr>
          <p:cNvGraphicFramePr>
            <a:graphicFrameLocks noGrp="1"/>
          </p:cNvGraphicFramePr>
          <p:nvPr>
            <p:ph idx="1"/>
          </p:nvPr>
        </p:nvGraphicFramePr>
        <p:xfrm>
          <a:off x="1524000" y="762570"/>
          <a:ext cx="9144000" cy="5901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0A6F8B60-A172-6DE1-7AAB-3DB5E8AB3E4B}"/>
              </a:ext>
            </a:extLst>
          </p:cNvPr>
          <p:cNvSpPr txBox="1">
            <a:spLocks/>
          </p:cNvSpPr>
          <p:nvPr/>
        </p:nvSpPr>
        <p:spPr>
          <a:xfrm>
            <a:off x="2560102" y="194375"/>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12" name="Picture 11">
            <a:extLst>
              <a:ext uri="{FF2B5EF4-FFF2-40B4-BE49-F238E27FC236}">
                <a16:creationId xmlns:a16="http://schemas.microsoft.com/office/drawing/2014/main" id="{E9F5E53D-FBA9-E0BD-7D46-01A6BB93DB8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17715" y="117391"/>
            <a:ext cx="2158244" cy="645179"/>
          </a:xfrm>
          <a:prstGeom prst="rect">
            <a:avLst/>
          </a:prstGeom>
        </p:spPr>
      </p:pic>
      <p:cxnSp>
        <p:nvCxnSpPr>
          <p:cNvPr id="13" name="Straight Connector 12">
            <a:extLst>
              <a:ext uri="{FF2B5EF4-FFF2-40B4-BE49-F238E27FC236}">
                <a16:creationId xmlns:a16="http://schemas.microsoft.com/office/drawing/2014/main" id="{7DD9CD41-EB94-D06B-FC0B-3DC4E911921F}"/>
              </a:ext>
            </a:extLst>
          </p:cNvPr>
          <p:cNvCxnSpPr>
            <a:cxnSpLocks/>
          </p:cNvCxnSpPr>
          <p:nvPr/>
        </p:nvCxnSpPr>
        <p:spPr>
          <a:xfrm>
            <a:off x="217715" y="844888"/>
            <a:ext cx="11277599" cy="74"/>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A31E-691E-315B-0131-B2970ED4DC74}"/>
              </a:ext>
            </a:extLst>
          </p:cNvPr>
          <p:cNvSpPr>
            <a:spLocks noGrp="1"/>
          </p:cNvSpPr>
          <p:nvPr>
            <p:ph type="title"/>
          </p:nvPr>
        </p:nvSpPr>
        <p:spPr>
          <a:xfrm>
            <a:off x="1524000" y="5532438"/>
            <a:ext cx="7886700" cy="1325563"/>
          </a:xfrm>
        </p:spPr>
        <p:txBody>
          <a:bodyPr>
            <a:normAutofit/>
          </a:bodyPr>
          <a:lstStyle/>
          <a:p>
            <a:r>
              <a:rPr lang="en-US" sz="3000" dirty="0">
                <a:solidFill>
                  <a:srgbClr val="00838B"/>
                </a:solidFill>
                <a:latin typeface="+mn-lt"/>
              </a:rPr>
              <a:t>Timeline</a:t>
            </a:r>
          </a:p>
        </p:txBody>
      </p:sp>
      <p:graphicFrame>
        <p:nvGraphicFramePr>
          <p:cNvPr id="7" name="Content Placeholder 6">
            <a:extLst>
              <a:ext uri="{FF2B5EF4-FFF2-40B4-BE49-F238E27FC236}">
                <a16:creationId xmlns:a16="http://schemas.microsoft.com/office/drawing/2014/main" id="{B00B920E-2E9A-2405-BC15-7C81D5EDF22D}"/>
              </a:ext>
            </a:extLst>
          </p:cNvPr>
          <p:cNvGraphicFramePr>
            <a:graphicFrameLocks noGrp="1"/>
          </p:cNvGraphicFramePr>
          <p:nvPr>
            <p:ph idx="1"/>
          </p:nvPr>
        </p:nvGraphicFramePr>
        <p:xfrm>
          <a:off x="1413732" y="964436"/>
          <a:ext cx="9144000" cy="590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48B719CA-3706-BF70-7DBB-80AEEC1EB670}"/>
              </a:ext>
            </a:extLst>
          </p:cNvPr>
          <p:cNvSpPr txBox="1">
            <a:spLocks/>
          </p:cNvSpPr>
          <p:nvPr/>
        </p:nvSpPr>
        <p:spPr>
          <a:xfrm>
            <a:off x="2542942" y="147800"/>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4" name="Picture 3">
            <a:extLst>
              <a:ext uri="{FF2B5EF4-FFF2-40B4-BE49-F238E27FC236}">
                <a16:creationId xmlns:a16="http://schemas.microsoft.com/office/drawing/2014/main" id="{0AD9029C-BE6F-929F-61D6-C68319EE4CC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17714" y="99218"/>
            <a:ext cx="2158244" cy="645179"/>
          </a:xfrm>
          <a:prstGeom prst="rect">
            <a:avLst/>
          </a:prstGeom>
        </p:spPr>
      </p:pic>
      <p:cxnSp>
        <p:nvCxnSpPr>
          <p:cNvPr id="5" name="Straight Connector 4">
            <a:extLst>
              <a:ext uri="{FF2B5EF4-FFF2-40B4-BE49-F238E27FC236}">
                <a16:creationId xmlns:a16="http://schemas.microsoft.com/office/drawing/2014/main" id="{DC0DDE7B-376D-8EF0-C07D-FFE2D512D121}"/>
              </a:ext>
            </a:extLst>
          </p:cNvPr>
          <p:cNvCxnSpPr>
            <a:cxnSpLocks/>
          </p:cNvCxnSpPr>
          <p:nvPr/>
        </p:nvCxnSpPr>
        <p:spPr>
          <a:xfrm>
            <a:off x="303137" y="930148"/>
            <a:ext cx="11072434" cy="0"/>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6" y="1948542"/>
            <a:ext cx="10167257" cy="3729265"/>
          </a:xfrm>
        </p:spPr>
        <p:txBody>
          <a:bodyPr vert="horz" lIns="91440" tIns="45720" rIns="91440" bIns="45720" rtlCol="0" anchor="t">
            <a:noAutofit/>
          </a:bodyPr>
          <a:lstStyle/>
          <a:p>
            <a:r>
              <a:rPr lang="en-US" sz="2400" dirty="0"/>
              <a:t>Who to contact for more information</a:t>
            </a:r>
          </a:p>
          <a:p>
            <a:pPr lvl="1"/>
            <a:r>
              <a:rPr lang="en-US" sz="2400" dirty="0"/>
              <a:t>Michelle Nienhius, Prevention Division Director at </a:t>
            </a:r>
            <a:r>
              <a:rPr lang="en-US" sz="2400" dirty="0">
                <a:hlinkClick r:id="rId2"/>
              </a:rPr>
              <a:t>mnienhius@daodas.sc.gov</a:t>
            </a:r>
            <a:endParaRPr lang="en-US" sz="2400" b="1" dirty="0"/>
          </a:p>
          <a:p>
            <a:pPr marL="457200" lvl="1" indent="0">
              <a:buNone/>
            </a:pPr>
            <a:endParaRPr lang="en-US" sz="2400" dirty="0">
              <a:solidFill>
                <a:srgbClr val="0563C1"/>
              </a:solidFill>
              <a:latin typeface="Calibri"/>
              <a:cs typeface="Calibri"/>
            </a:endParaRPr>
          </a:p>
          <a:p>
            <a:pPr marL="457200" lvl="1" indent="0">
              <a:buNone/>
            </a:pPr>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marL="0" indent="0">
              <a:buNone/>
            </a:pPr>
            <a:endParaRPr lang="en-US" dirty="0">
              <a:latin typeface="Calibri Light"/>
              <a:cs typeface="Calibri Light"/>
            </a:endParaRPr>
          </a:p>
          <a:p>
            <a:pPr marL="0" indent="0">
              <a:buNone/>
            </a:pPr>
            <a:endParaRPr lang="en-US" dirty="0">
              <a:latin typeface="Calibri Light"/>
              <a:cs typeface="Calibri Light"/>
            </a:endParaRPr>
          </a:p>
          <a:p>
            <a:pPr marL="0" indent="0">
              <a:buNone/>
            </a:pPr>
            <a:endParaRPr lang="en-US" dirty="0">
              <a:cs typeface="Calibri"/>
            </a:endParaRPr>
          </a:p>
        </p:txBody>
      </p:sp>
      <p:sp>
        <p:nvSpPr>
          <p:cNvPr id="4" name="Title 1"/>
          <p:cNvSpPr txBox="1">
            <a:spLocks noGrp="1"/>
          </p:cNvSpPr>
          <p:nvPr>
            <p:ph type="title"/>
          </p:nvPr>
        </p:nvSpPr>
        <p:spPr>
          <a:xfrm>
            <a:off x="2799588" y="107436"/>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57792" y="110417"/>
            <a:ext cx="2158244" cy="645179"/>
          </a:xfrm>
          <a:prstGeom prst="rect">
            <a:avLst/>
          </a:prstGeom>
        </p:spPr>
      </p:pic>
      <p:cxnSp>
        <p:nvCxnSpPr>
          <p:cNvPr id="6" name="Straight Connector 5"/>
          <p:cNvCxnSpPr>
            <a:cxnSpLocks/>
          </p:cNvCxnSpPr>
          <p:nvPr/>
        </p:nvCxnSpPr>
        <p:spPr>
          <a:xfrm flipV="1">
            <a:off x="357792" y="943201"/>
            <a:ext cx="10898037" cy="53242"/>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500743" y="1180192"/>
            <a:ext cx="7143750" cy="351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Contact Information</a:t>
            </a:r>
          </a:p>
        </p:txBody>
      </p:sp>
    </p:spTree>
    <p:extLst>
      <p:ext uri="{BB962C8B-B14F-4D97-AF65-F5344CB8AC3E}">
        <p14:creationId xmlns:p14="http://schemas.microsoft.com/office/powerpoint/2010/main" val="892869906"/>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3651</TotalTime>
  <Words>3183</Words>
  <Application>Microsoft Office PowerPoint</Application>
  <PresentationFormat>Widescreen</PresentationFormat>
  <Paragraphs>318</Paragraphs>
  <Slides>44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DAODAS Master</vt:lpstr>
      <vt:lpstr>PowerPoint Presentation</vt:lpstr>
      <vt:lpstr>PowerPoint Presentation</vt:lpstr>
      <vt:lpstr>PowerPoint Presentation</vt:lpstr>
      <vt:lpstr>South Carolina Department of Alcohol and Other Drug Abuse Services</vt:lpstr>
      <vt:lpstr>South Carolina Department of Alcohol and Other Drug Abuse Services</vt:lpstr>
      <vt:lpstr>South Carolina Department of Alcohol and Other Drug Abuse Services</vt:lpstr>
      <vt:lpstr>Timeline</vt:lpstr>
      <vt:lpstr>Timeline</vt:lpstr>
      <vt:lpstr>South Carolina Department of Alcohol and Other Drug Abuse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184</cp:revision>
  <cp:lastPrinted>2017-09-26T18:18:36Z</cp:lastPrinted>
  <dcterms:created xsi:type="dcterms:W3CDTF">2020-10-27T12:56:28Z</dcterms:created>
  <dcterms:modified xsi:type="dcterms:W3CDTF">2023-11-01T03:07:04Z</dcterms:modified>
</cp:coreProperties>
</file>